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61" r:id="rId4"/>
    <p:sldId id="262" r:id="rId5"/>
    <p:sldId id="263" r:id="rId6"/>
    <p:sldId id="264" r:id="rId7"/>
    <p:sldId id="257" r:id="rId8"/>
    <p:sldId id="258" r:id="rId9"/>
    <p:sldId id="259" r:id="rId10"/>
    <p:sldId id="260" r:id="rId1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4" userDrawn="1">
          <p15:clr>
            <a:srgbClr val="A4A3A4"/>
          </p15:clr>
        </p15:guide>
        <p15:guide id="2" pos="38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64"/>
        <p:guide pos="3839"/>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bleStyles" Target="tableStyles.xml"/><Relationship Id="rId13" Type="http://schemas.openxmlformats.org/officeDocument/2006/relationships/viewProps" Target="viewProps.xml"/><Relationship Id="rId12" Type="http://schemas.openxmlformats.org/officeDocument/2006/relationships/presProps" Target="presProps.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63.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4.xml"/><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9" Type="http://schemas.openxmlformats.org/officeDocument/2006/relationships/tags" Target="../tags/tag69.xml"/><Relationship Id="rId8" Type="http://schemas.openxmlformats.org/officeDocument/2006/relationships/tags" Target="../tags/tag68.xml"/><Relationship Id="rId7" Type="http://schemas.openxmlformats.org/officeDocument/2006/relationships/tags" Target="../tags/tag67.xml"/><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0" Type="http://schemas.openxmlformats.org/officeDocument/2006/relationships/slideLayout" Target="../slideLayouts/slideLayout2.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0.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1.xml"/></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2.xml"/><Relationship Id="rId2" Type="http://schemas.openxmlformats.org/officeDocument/2006/relationships/image" Target="../media/image7.png"/><Relationship Id="rId1" Type="http://schemas.openxmlformats.org/officeDocument/2006/relationships/image" Target="../media/image3.jpe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73.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4.xml"/><Relationship Id="rId2" Type="http://schemas.openxmlformats.org/officeDocument/2006/relationships/image" Target="../media/image10.png"/><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5.xml"/><Relationship Id="rId2" Type="http://schemas.openxmlformats.org/officeDocument/2006/relationships/image" Target="../media/image11.png"/><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7"/>
          <p:cNvSpPr txBox="1"/>
          <p:nvPr/>
        </p:nvSpPr>
        <p:spPr>
          <a:xfrm>
            <a:off x="-2540" y="2150397"/>
            <a:ext cx="12194540" cy="2085340"/>
          </a:xfrm>
          <a:prstGeom prst="rect">
            <a:avLst/>
          </a:prstGeom>
        </p:spPr>
        <p:txBody>
          <a:bodyPr wrap="square">
            <a:spAutoFit/>
            <a:extLst>
              <a:ext uri="{4A0BC546-FE56-4ADE-93B0-CB8AF2F6F144}">
                <wpsdc:textFrameExt xmlns:wpsdc="http://www.wps.cn/officeDocument/2022/drawingmlCustomData" type="text"/>
              </a:ext>
            </a:extLst>
          </a:bodyPr>
          <a:lstStyle/>
          <a:p>
            <a:pPr algn="ctr">
              <a:lnSpc>
                <a:spcPct val="120000"/>
              </a:lnSpc>
            </a:pPr>
            <a:r>
              <a:rPr lang="zh-CN" altLang="en-US" sz="5400" b="1" dirty="0">
                <a:solidFill>
                  <a:schemeClr val="tx1"/>
                </a:solidFill>
                <a:latin typeface="微软雅黑" panose="020B0503020204020204" charset="-122"/>
                <a:ea typeface="微软雅黑" panose="020B0503020204020204" charset="-122"/>
                <a:cs typeface="楷体" panose="02010609060101010101" charset="-122"/>
              </a:rPr>
              <a:t>基于机器学习的长三角城市群</a:t>
            </a:r>
            <a:endParaRPr lang="zh-CN" altLang="en-US" sz="5400" b="1" dirty="0">
              <a:solidFill>
                <a:schemeClr val="tx1"/>
              </a:solidFill>
              <a:latin typeface="微软雅黑" panose="020B0503020204020204" charset="-122"/>
              <a:ea typeface="微软雅黑" panose="020B0503020204020204" charset="-122"/>
              <a:cs typeface="楷体" panose="02010609060101010101" charset="-122"/>
            </a:endParaRPr>
          </a:p>
          <a:p>
            <a:pPr algn="ctr">
              <a:lnSpc>
                <a:spcPct val="120000"/>
              </a:lnSpc>
            </a:pPr>
            <a:r>
              <a:rPr lang="zh-CN" altLang="en-US" sz="5400" b="1" dirty="0">
                <a:solidFill>
                  <a:schemeClr val="tx1"/>
                </a:solidFill>
                <a:latin typeface="微软雅黑" panose="020B0503020204020204" charset="-122"/>
                <a:ea typeface="微软雅黑" panose="020B0503020204020204" charset="-122"/>
                <a:cs typeface="楷体" panose="02010609060101010101" charset="-122"/>
              </a:rPr>
              <a:t>甲烷浓度遥感反演</a:t>
            </a:r>
            <a:endParaRPr lang="zh-CN" altLang="en-US" sz="5400" b="1" dirty="0">
              <a:solidFill>
                <a:schemeClr val="tx1"/>
              </a:solidFill>
              <a:latin typeface="微软雅黑" panose="020B0503020204020204" charset="-122"/>
              <a:ea typeface="微软雅黑" panose="020B0503020204020204" charset="-122"/>
              <a:cs typeface="楷体" panose="02010609060101010101" charset="-122"/>
            </a:endParaRPr>
          </a:p>
        </p:txBody>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 name="文本框 27"/>
          <p:cNvSpPr txBox="1"/>
          <p:nvPr/>
        </p:nvSpPr>
        <p:spPr>
          <a:xfrm>
            <a:off x="347345" y="330835"/>
            <a:ext cx="4436110" cy="460375"/>
          </a:xfrm>
          <a:prstGeom prst="rect">
            <a:avLst/>
          </a:prstGeom>
          <a:noFill/>
        </p:spPr>
        <p:txBody>
          <a:bodyPr wrap="square" rtlCol="0">
            <a:spAutoFit/>
          </a:bodyPr>
          <a:p>
            <a:r>
              <a:rPr lang="en-US" altLang="zh-CN" sz="2400" b="1" dirty="0">
                <a:latin typeface="+mn-ea"/>
                <a:cs typeface="+mn-ea"/>
              </a:rPr>
              <a:t>1.1 </a:t>
            </a:r>
            <a:r>
              <a:rPr lang="zh-CN" altLang="en-US" sz="2400" b="1" dirty="0">
                <a:latin typeface="+mn-ea"/>
                <a:cs typeface="+mn-ea"/>
              </a:rPr>
              <a:t>研究</a:t>
            </a:r>
            <a:r>
              <a:rPr lang="zh-CN" altLang="en-US" sz="2400" b="1" dirty="0">
                <a:latin typeface="+mn-ea"/>
                <a:cs typeface="+mn-ea"/>
              </a:rPr>
              <a:t>意义</a:t>
            </a:r>
            <a:endParaRPr lang="zh-CN" altLang="en-US" sz="2400" b="1" dirty="0">
              <a:latin typeface="+mn-ea"/>
              <a:cs typeface="+mn-ea"/>
            </a:endParaRPr>
          </a:p>
        </p:txBody>
      </p:sp>
      <p:cxnSp>
        <p:nvCxnSpPr>
          <p:cNvPr id="29" name="直接连接符 28"/>
          <p:cNvCxnSpPr/>
          <p:nvPr/>
        </p:nvCxnSpPr>
        <p:spPr>
          <a:xfrm flipV="1">
            <a:off x="2418080" y="946785"/>
            <a:ext cx="9161780" cy="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cxnSp>
        <p:nvCxnSpPr>
          <p:cNvPr id="30" name="直接连接符 29"/>
          <p:cNvCxnSpPr/>
          <p:nvPr/>
        </p:nvCxnSpPr>
        <p:spPr>
          <a:xfrm flipH="1" flipV="1">
            <a:off x="466725" y="939800"/>
            <a:ext cx="3672000" cy="0"/>
          </a:xfrm>
          <a:prstGeom prst="line">
            <a:avLst/>
          </a:prstGeom>
          <a:ln w="38100">
            <a:solidFill>
              <a:srgbClr val="972235"/>
            </a:solidFill>
          </a:ln>
        </p:spPr>
        <p:style>
          <a:lnRef idx="2">
            <a:schemeClr val="accent1"/>
          </a:lnRef>
          <a:fillRef idx="0">
            <a:srgbClr val="FFFFFF"/>
          </a:fillRef>
          <a:effectRef idx="0">
            <a:srgbClr val="FFFFFF"/>
          </a:effectRef>
          <a:fontRef idx="minor">
            <a:schemeClr val="tx1"/>
          </a:fontRef>
        </p:style>
      </p:cxnSp>
      <p:sp>
        <p:nvSpPr>
          <p:cNvPr id="18" name="文本框 17"/>
          <p:cNvSpPr txBox="1"/>
          <p:nvPr/>
        </p:nvSpPr>
        <p:spPr>
          <a:xfrm>
            <a:off x="347345" y="1365250"/>
            <a:ext cx="11232515" cy="922020"/>
          </a:xfrm>
          <a:prstGeom prst="rect">
            <a:avLst/>
          </a:prstGeom>
          <a:noFill/>
        </p:spPr>
        <p:txBody>
          <a:bodyPr wrap="square" rtlCol="0">
            <a:spAutoFit/>
          </a:bodyPr>
          <a:p>
            <a:r>
              <a:rPr lang="zh-CN" altLang="en-US"/>
              <a:t>当前甲烷数据产品主要有</a:t>
            </a:r>
            <a:r>
              <a:rPr lang="zh-CN" altLang="en-US"/>
              <a:t>两种：</a:t>
            </a:r>
            <a:endParaRPr lang="zh-CN" altLang="en-US"/>
          </a:p>
          <a:p>
            <a:pPr marL="285750" indent="-285750">
              <a:buFont typeface="Wingdings" panose="05000000000000000000" charset="0"/>
              <a:buChar char="p"/>
            </a:pPr>
            <a:r>
              <a:rPr lang="zh-CN" altLang="en-US"/>
              <a:t>地面监测站：数据范围小、获取</a:t>
            </a:r>
            <a:r>
              <a:rPr lang="zh-CN" altLang="en-US"/>
              <a:t>难</a:t>
            </a:r>
            <a:endParaRPr lang="zh-CN" altLang="en-US"/>
          </a:p>
          <a:p>
            <a:pPr marL="285750" indent="-285750">
              <a:buFont typeface="Wingdings" panose="05000000000000000000" charset="0"/>
              <a:buChar char="p"/>
            </a:pPr>
            <a:r>
              <a:rPr lang="zh-CN" altLang="en-US"/>
              <a:t>卫星监测数据：数据范围大，但存在各自的优缺点，如</a:t>
            </a:r>
            <a:r>
              <a:rPr lang="en-US" altLang="zh-CN"/>
              <a:t>GOSAT</a:t>
            </a:r>
            <a:r>
              <a:rPr lang="zh-CN" altLang="en-US"/>
              <a:t>、</a:t>
            </a:r>
            <a:r>
              <a:rPr lang="en-US" altLang="zh-CN"/>
              <a:t>Sentinel5</a:t>
            </a:r>
            <a:r>
              <a:rPr lang="zh-CN" altLang="en-US"/>
              <a:t>等。</a:t>
            </a:r>
            <a:endParaRPr lang="en-US" altLang="zh-CN"/>
          </a:p>
        </p:txBody>
      </p:sp>
      <p:pic>
        <p:nvPicPr>
          <p:cNvPr id="19" name="图片 18"/>
          <p:cNvPicPr>
            <a:picLocks noChangeAspect="1"/>
          </p:cNvPicPr>
          <p:nvPr/>
        </p:nvPicPr>
        <p:blipFill>
          <a:blip r:embed="rId1"/>
          <a:stretch>
            <a:fillRect/>
          </a:stretch>
        </p:blipFill>
        <p:spPr>
          <a:xfrm>
            <a:off x="1003935" y="2465070"/>
            <a:ext cx="4408170" cy="2652395"/>
          </a:xfrm>
          <a:prstGeom prst="rect">
            <a:avLst/>
          </a:prstGeom>
        </p:spPr>
      </p:pic>
      <p:sp>
        <p:nvSpPr>
          <p:cNvPr id="20" name="文本框 19"/>
          <p:cNvSpPr txBox="1"/>
          <p:nvPr/>
        </p:nvSpPr>
        <p:spPr>
          <a:xfrm>
            <a:off x="1090295" y="5262880"/>
            <a:ext cx="4064000" cy="645160"/>
          </a:xfrm>
          <a:prstGeom prst="rect">
            <a:avLst/>
          </a:prstGeom>
          <a:noFill/>
        </p:spPr>
        <p:txBody>
          <a:bodyPr wrap="square" rtlCol="0">
            <a:spAutoFit/>
          </a:bodyPr>
          <a:p>
            <a:pPr algn="ctr"/>
            <a:r>
              <a:rPr lang="en-US" altLang="zh-CN"/>
              <a:t>GOSAT XCH4</a:t>
            </a:r>
            <a:r>
              <a:rPr lang="zh-CN" altLang="en-US"/>
              <a:t>产品</a:t>
            </a:r>
            <a:r>
              <a:rPr lang="zh-CN" altLang="en-US"/>
              <a:t>数据，全球范围但</a:t>
            </a:r>
            <a:r>
              <a:rPr lang="zh-CN" altLang="en-US"/>
              <a:t>不连续</a:t>
            </a:r>
            <a:endParaRPr lang="zh-CN" altLang="en-US"/>
          </a:p>
        </p:txBody>
      </p:sp>
      <p:pic>
        <p:nvPicPr>
          <p:cNvPr id="22" name="图片 21"/>
          <p:cNvPicPr>
            <a:picLocks noChangeAspect="1"/>
          </p:cNvPicPr>
          <p:nvPr/>
        </p:nvPicPr>
        <p:blipFill>
          <a:blip r:embed="rId2"/>
          <a:stretch>
            <a:fillRect/>
          </a:stretch>
        </p:blipFill>
        <p:spPr>
          <a:xfrm>
            <a:off x="7129145" y="2465070"/>
            <a:ext cx="3902075" cy="2651760"/>
          </a:xfrm>
          <a:prstGeom prst="rect">
            <a:avLst/>
          </a:prstGeom>
        </p:spPr>
      </p:pic>
      <p:sp>
        <p:nvSpPr>
          <p:cNvPr id="23" name="文本框 22"/>
          <p:cNvSpPr txBox="1"/>
          <p:nvPr/>
        </p:nvSpPr>
        <p:spPr>
          <a:xfrm>
            <a:off x="7129145" y="5262880"/>
            <a:ext cx="4064000" cy="645160"/>
          </a:xfrm>
          <a:prstGeom prst="rect">
            <a:avLst/>
          </a:prstGeom>
          <a:noFill/>
        </p:spPr>
        <p:txBody>
          <a:bodyPr wrap="square" rtlCol="0">
            <a:spAutoFit/>
          </a:bodyPr>
          <a:p>
            <a:pPr algn="ctr"/>
            <a:r>
              <a:rPr lang="en-US" altLang="zh-CN"/>
              <a:t>Sentinel5 L2B</a:t>
            </a:r>
            <a:r>
              <a:rPr lang="zh-CN" altLang="en-US"/>
              <a:t>甲烷产品</a:t>
            </a:r>
            <a:r>
              <a:rPr lang="zh-CN" altLang="en-US"/>
              <a:t>数据，产品数据存在质量问题</a:t>
            </a:r>
            <a:endParaRPr lang="zh-CN" altLang="en-US"/>
          </a:p>
        </p:txBody>
      </p:sp>
    </p:spTree>
    <p:custDataLst>
      <p:tags r:id="rId3"/>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直接连接符 19"/>
          <p:cNvCxnSpPr>
            <a:stCxn id="19" idx="3"/>
          </p:cNvCxnSpPr>
          <p:nvPr/>
        </p:nvCxnSpPr>
        <p:spPr>
          <a:xfrm flipV="1">
            <a:off x="2291080" y="6525260"/>
            <a:ext cx="9161780" cy="1016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sp>
        <p:nvSpPr>
          <p:cNvPr id="28" name="文本框 27"/>
          <p:cNvSpPr txBox="1"/>
          <p:nvPr/>
        </p:nvSpPr>
        <p:spPr>
          <a:xfrm>
            <a:off x="347345" y="330835"/>
            <a:ext cx="4436110" cy="460375"/>
          </a:xfrm>
          <a:prstGeom prst="rect">
            <a:avLst/>
          </a:prstGeom>
          <a:noFill/>
        </p:spPr>
        <p:txBody>
          <a:bodyPr wrap="square" rtlCol="0">
            <a:spAutoFit/>
          </a:bodyPr>
          <a:lstStyle/>
          <a:p>
            <a:r>
              <a:rPr lang="en-US" altLang="zh-CN" sz="2400" b="1" dirty="0">
                <a:latin typeface="+mn-ea"/>
                <a:cs typeface="+mn-ea"/>
              </a:rPr>
              <a:t>1.2 </a:t>
            </a:r>
            <a:r>
              <a:rPr lang="zh-CN" altLang="en-US" sz="2400" b="1" dirty="0">
                <a:latin typeface="+mn-ea"/>
                <a:cs typeface="+mn-ea"/>
              </a:rPr>
              <a:t>数据来源</a:t>
            </a:r>
            <a:r>
              <a:rPr lang="en-US" altLang="zh-CN" sz="2400" b="1" dirty="0">
                <a:latin typeface="+mn-ea"/>
                <a:cs typeface="+mn-ea"/>
              </a:rPr>
              <a:t> </a:t>
            </a:r>
            <a:endParaRPr lang="zh-CN" altLang="en-US" sz="2400" b="1" dirty="0">
              <a:latin typeface="+mn-ea"/>
              <a:cs typeface="+mn-ea"/>
            </a:endParaRPr>
          </a:p>
        </p:txBody>
      </p:sp>
      <p:cxnSp>
        <p:nvCxnSpPr>
          <p:cNvPr id="29" name="直接连接符 28"/>
          <p:cNvCxnSpPr/>
          <p:nvPr/>
        </p:nvCxnSpPr>
        <p:spPr>
          <a:xfrm flipV="1">
            <a:off x="2418080" y="946785"/>
            <a:ext cx="9161780" cy="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cxnSp>
        <p:nvCxnSpPr>
          <p:cNvPr id="30" name="直接连接符 29"/>
          <p:cNvCxnSpPr/>
          <p:nvPr/>
        </p:nvCxnSpPr>
        <p:spPr>
          <a:xfrm flipH="1" flipV="1">
            <a:off x="466725" y="939800"/>
            <a:ext cx="3672000" cy="0"/>
          </a:xfrm>
          <a:prstGeom prst="line">
            <a:avLst/>
          </a:prstGeom>
          <a:ln w="38100">
            <a:solidFill>
              <a:srgbClr val="972235"/>
            </a:solidFill>
          </a:ln>
        </p:spPr>
        <p:style>
          <a:lnRef idx="2">
            <a:schemeClr val="accent1"/>
          </a:lnRef>
          <a:fillRef idx="0">
            <a:srgbClr val="FFFFFF"/>
          </a:fillRef>
          <a:effectRef idx="0">
            <a:srgbClr val="FFFFFF"/>
          </a:effectRef>
          <a:fontRef idx="minor">
            <a:schemeClr val="tx1"/>
          </a:fontRef>
        </p:style>
      </p:cxnSp>
      <p:pic>
        <p:nvPicPr>
          <p:cNvPr id="13" name="图片 12"/>
          <p:cNvPicPr>
            <a:picLocks noChangeAspect="1"/>
          </p:cNvPicPr>
          <p:nvPr/>
        </p:nvPicPr>
        <p:blipFill>
          <a:blip r:embed="rId1"/>
          <a:srcRect l="2700" t="31715" r="4318" b="32378"/>
          <a:stretch>
            <a:fillRect/>
          </a:stretch>
        </p:blipFill>
        <p:spPr>
          <a:xfrm>
            <a:off x="199390" y="6202045"/>
            <a:ext cx="2032000" cy="565785"/>
          </a:xfrm>
          <a:prstGeom prst="rect">
            <a:avLst/>
          </a:prstGeom>
        </p:spPr>
      </p:pic>
      <p:sp>
        <p:nvSpPr>
          <p:cNvPr id="11" name="文本框 10"/>
          <p:cNvSpPr txBox="1"/>
          <p:nvPr/>
        </p:nvSpPr>
        <p:spPr>
          <a:xfrm>
            <a:off x="11512550" y="6346190"/>
            <a:ext cx="648970" cy="337185"/>
          </a:xfrm>
          <a:prstGeom prst="rect">
            <a:avLst/>
          </a:prstGeom>
          <a:noFill/>
        </p:spPr>
        <p:txBody>
          <a:bodyPr wrap="square" rtlCol="0">
            <a:spAutoFit/>
          </a:bodyPr>
          <a:lstStyle/>
          <a:p>
            <a:r>
              <a:rPr lang="en-US" altLang="zh-CN" sz="1600" b="1" dirty="0">
                <a:latin typeface="Times New Roman" panose="02020603050405020304" charset="0"/>
                <a:cs typeface="Times New Roman" panose="02020603050405020304" charset="0"/>
              </a:rPr>
              <a:t>5/19</a:t>
            </a:r>
            <a:endParaRPr lang="en-US" altLang="zh-CN" sz="1600" b="1" dirty="0">
              <a:latin typeface="Times New Roman" panose="02020603050405020304" charset="0"/>
              <a:cs typeface="Times New Roman" panose="02020603050405020304" charset="0"/>
            </a:endParaRPr>
          </a:p>
        </p:txBody>
      </p:sp>
      <p:pic>
        <p:nvPicPr>
          <p:cNvPr id="2" name="图片 1"/>
          <p:cNvPicPr>
            <a:picLocks noChangeAspect="1"/>
          </p:cNvPicPr>
          <p:nvPr/>
        </p:nvPicPr>
        <p:blipFill>
          <a:blip r:embed="rId2"/>
          <a:stretch>
            <a:fillRect/>
          </a:stretch>
        </p:blipFill>
        <p:spPr>
          <a:xfrm>
            <a:off x="7043420" y="3256915"/>
            <a:ext cx="2797175" cy="2700655"/>
          </a:xfrm>
          <a:prstGeom prst="rect">
            <a:avLst/>
          </a:prstGeom>
        </p:spPr>
      </p:pic>
      <p:pic>
        <p:nvPicPr>
          <p:cNvPr id="3" name="图片 2"/>
          <p:cNvPicPr>
            <a:picLocks noChangeAspect="1"/>
          </p:cNvPicPr>
          <p:nvPr/>
        </p:nvPicPr>
        <p:blipFill>
          <a:blip r:embed="rId3"/>
          <a:stretch>
            <a:fillRect/>
          </a:stretch>
        </p:blipFill>
        <p:spPr>
          <a:xfrm>
            <a:off x="1019175" y="3256915"/>
            <a:ext cx="3964940" cy="2652395"/>
          </a:xfrm>
          <a:prstGeom prst="rect">
            <a:avLst/>
          </a:prstGeom>
        </p:spPr>
      </p:pic>
      <p:pic>
        <p:nvPicPr>
          <p:cNvPr id="4" name="图片 3"/>
          <p:cNvPicPr>
            <a:picLocks noChangeAspect="1"/>
          </p:cNvPicPr>
          <p:nvPr/>
        </p:nvPicPr>
        <p:blipFill>
          <a:blip r:embed="rId4"/>
          <a:stretch>
            <a:fillRect/>
          </a:stretch>
        </p:blipFill>
        <p:spPr>
          <a:xfrm>
            <a:off x="1019010" y="4347282"/>
            <a:ext cx="4605413" cy="1854763"/>
          </a:xfrm>
          <a:prstGeom prst="rect">
            <a:avLst/>
          </a:prstGeom>
        </p:spPr>
      </p:pic>
      <p:sp>
        <p:nvSpPr>
          <p:cNvPr id="6" name="矩形: 圆角 5"/>
          <p:cNvSpPr/>
          <p:nvPr>
            <p:custDataLst>
              <p:tags r:id="rId5"/>
            </p:custDataLst>
          </p:nvPr>
        </p:nvSpPr>
        <p:spPr>
          <a:xfrm>
            <a:off x="842010" y="1393190"/>
            <a:ext cx="5104130" cy="1735455"/>
          </a:xfrm>
          <a:prstGeom prst="roundRect">
            <a:avLst/>
          </a:prstGeom>
          <a:noFill/>
          <a:ln w="19050">
            <a:solidFill>
              <a:srgbClr val="BB31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p:cNvSpPr txBox="1"/>
          <p:nvPr>
            <p:custDataLst>
              <p:tags r:id="rId6"/>
            </p:custDataLst>
          </p:nvPr>
        </p:nvSpPr>
        <p:spPr>
          <a:xfrm>
            <a:off x="6637655" y="1555115"/>
            <a:ext cx="3608705" cy="1573530"/>
          </a:xfrm>
          <a:prstGeom prst="rect">
            <a:avLst/>
          </a:prstGeom>
          <a:noFill/>
        </p:spPr>
        <p:txBody>
          <a:bodyPr wrap="square" rtlCol="0">
            <a:noAutofit/>
          </a:bodyPr>
          <a:lstStyle/>
          <a:p>
            <a:r>
              <a:rPr lang="zh-CN" altLang="en-US" sz="1600" dirty="0">
                <a:latin typeface="+mj-ea"/>
                <a:ea typeface="+mj-ea"/>
                <a:cs typeface="Arial" panose="020B0604020202020204" pitchFamily="34" charset="0"/>
              </a:rPr>
              <a:t>从</a:t>
            </a:r>
            <a:r>
              <a:rPr lang="zh-CN" altLang="en-US" sz="1600" b="1" dirty="0">
                <a:solidFill>
                  <a:srgbClr val="C00000"/>
                </a:solidFill>
                <a:latin typeface="+mj-ea"/>
                <a:ea typeface="+mj-ea"/>
                <a:cs typeface="Arial" panose="020B0604020202020204" pitchFamily="34" charset="0"/>
              </a:rPr>
              <a:t>哥白尼数据中心</a:t>
            </a:r>
            <a:r>
              <a:rPr lang="zh-CN" altLang="en-US" sz="1600" dirty="0">
                <a:latin typeface="+mj-ea"/>
                <a:ea typeface="+mj-ea"/>
                <a:cs typeface="Arial" panose="020B0604020202020204" pitchFamily="34" charset="0"/>
              </a:rPr>
              <a:t>手动下载了</a:t>
            </a:r>
            <a:r>
              <a:rPr lang="en-US" altLang="zh-CN" sz="1600" b="1" dirty="0">
                <a:solidFill>
                  <a:srgbClr val="C00000"/>
                </a:solidFill>
                <a:latin typeface="+mj-lt"/>
                <a:ea typeface="+mj-ea"/>
                <a:cs typeface="Arial" panose="020B0604020202020204" pitchFamily="34" charset="0"/>
              </a:rPr>
              <a:t>2021</a:t>
            </a:r>
            <a:r>
              <a:rPr lang="zh-CN" altLang="en-US" sz="1600" dirty="0">
                <a:latin typeface="Arial" panose="020B0604020202020204" pitchFamily="34" charset="0"/>
                <a:ea typeface="黑体" panose="02010609060101010101" pitchFamily="49" charset="-122"/>
                <a:cs typeface="Arial" panose="020B0604020202020204" pitchFamily="34" charset="0"/>
              </a:rPr>
              <a:t>年</a:t>
            </a:r>
            <a:r>
              <a:rPr lang="zh-CN" altLang="en-US" sz="1600" dirty="0">
                <a:latin typeface="+mj-ea"/>
                <a:ea typeface="+mj-ea"/>
                <a:cs typeface="Arial" panose="020B0604020202020204" pitchFamily="34" charset="0"/>
              </a:rPr>
              <a:t>（逐月</a:t>
            </a:r>
            <a:r>
              <a:rPr lang="en-US" altLang="zh-CN" sz="1600" dirty="0">
                <a:latin typeface="+mj-ea"/>
                <a:ea typeface="+mj-ea"/>
                <a:cs typeface="Arial" panose="020B0604020202020204" pitchFamily="34" charset="0"/>
              </a:rPr>
              <a:t>1</a:t>
            </a:r>
            <a:r>
              <a:rPr lang="zh-CN" altLang="en-US" sz="1600" dirty="0">
                <a:latin typeface="+mj-ea"/>
                <a:ea typeface="+mj-ea"/>
                <a:cs typeface="Arial" panose="020B0604020202020204" pitchFamily="34" charset="0"/>
              </a:rPr>
              <a:t>景共</a:t>
            </a:r>
            <a:r>
              <a:rPr lang="en-US" altLang="zh-CN" sz="1600" dirty="0">
                <a:latin typeface="+mj-ea"/>
                <a:ea typeface="+mj-ea"/>
                <a:cs typeface="Arial" panose="020B0604020202020204" pitchFamily="34" charset="0"/>
              </a:rPr>
              <a:t>12</a:t>
            </a:r>
            <a:r>
              <a:rPr lang="zh-CN" altLang="en-US" sz="1600" dirty="0">
                <a:latin typeface="+mj-ea"/>
                <a:ea typeface="+mj-ea"/>
                <a:cs typeface="Arial" panose="020B0604020202020204" pitchFamily="34" charset="0"/>
              </a:rPr>
              <a:t>景）</a:t>
            </a:r>
            <a:r>
              <a:rPr lang="zh-CN" altLang="en-US" sz="1600" dirty="0">
                <a:latin typeface="Arial" panose="020B0604020202020204" pitchFamily="34" charset="0"/>
                <a:ea typeface="黑体" panose="02010609060101010101" pitchFamily="49" charset="-122"/>
                <a:cs typeface="Arial" panose="020B0604020202020204" pitchFamily="34" charset="0"/>
              </a:rPr>
              <a:t>及</a:t>
            </a:r>
            <a:r>
              <a:rPr lang="en-US" altLang="zh-CN" sz="1600" b="1" dirty="0">
                <a:solidFill>
                  <a:srgbClr val="C00000"/>
                </a:solidFill>
                <a:latin typeface="+mj-lt"/>
                <a:ea typeface="+mj-ea"/>
                <a:cs typeface="Arial" panose="020B0604020202020204" pitchFamily="34" charset="0"/>
              </a:rPr>
              <a:t>2024</a:t>
            </a:r>
            <a:r>
              <a:rPr lang="zh-CN" altLang="en-US" sz="1600" dirty="0">
                <a:latin typeface="Arial" panose="020B0604020202020204" pitchFamily="34" charset="0"/>
                <a:ea typeface="黑体" panose="02010609060101010101" pitchFamily="49" charset="-122"/>
                <a:cs typeface="Arial" panose="020B0604020202020204" pitchFamily="34" charset="0"/>
              </a:rPr>
              <a:t>年</a:t>
            </a:r>
            <a:r>
              <a:rPr lang="zh-CN" altLang="en-US" sz="1600" dirty="0">
                <a:latin typeface="+mj-ea"/>
                <a:ea typeface="+mj-ea"/>
                <a:cs typeface="Arial" panose="020B0604020202020204" pitchFamily="34" charset="0"/>
              </a:rPr>
              <a:t>（逐月</a:t>
            </a:r>
            <a:r>
              <a:rPr lang="en-US" altLang="zh-CN" sz="1600" dirty="0">
                <a:latin typeface="+mj-ea"/>
                <a:ea typeface="+mj-ea"/>
                <a:cs typeface="Arial" panose="020B0604020202020204" pitchFamily="34" charset="0"/>
              </a:rPr>
              <a:t>3</a:t>
            </a:r>
            <a:r>
              <a:rPr lang="zh-CN" altLang="en-US" sz="1600" dirty="0">
                <a:latin typeface="+mj-ea"/>
                <a:ea typeface="+mj-ea"/>
                <a:cs typeface="Arial" panose="020B0604020202020204" pitchFamily="34" charset="0"/>
              </a:rPr>
              <a:t>景共</a:t>
            </a:r>
            <a:r>
              <a:rPr lang="en-US" altLang="zh-CN" sz="1600" dirty="0">
                <a:latin typeface="+mj-ea"/>
                <a:ea typeface="+mj-ea"/>
                <a:cs typeface="Arial" panose="020B0604020202020204" pitchFamily="34" charset="0"/>
              </a:rPr>
              <a:t>36</a:t>
            </a:r>
            <a:r>
              <a:rPr lang="zh-CN" altLang="en-US" sz="1600" dirty="0">
                <a:latin typeface="+mj-ea"/>
                <a:ea typeface="+mj-ea"/>
                <a:cs typeface="Arial" panose="020B0604020202020204" pitchFamily="34" charset="0"/>
              </a:rPr>
              <a:t>景）</a:t>
            </a:r>
            <a:r>
              <a:rPr lang="en-US" altLang="zh-CN" sz="1600" b="1" dirty="0">
                <a:solidFill>
                  <a:srgbClr val="C00000"/>
                </a:solidFill>
                <a:latin typeface="+mj-lt"/>
                <a:ea typeface="+mj-ea"/>
                <a:cs typeface="Arial" panose="020B0604020202020204" pitchFamily="34" charset="0"/>
              </a:rPr>
              <a:t>TROPOMI L1B Band 7</a:t>
            </a:r>
            <a:r>
              <a:rPr lang="zh-CN" altLang="en-US" sz="1600" dirty="0">
                <a:latin typeface="Arial" panose="020B0604020202020204" pitchFamily="34" charset="0"/>
                <a:ea typeface="黑体" panose="02010609060101010101" pitchFamily="49" charset="-122"/>
                <a:cs typeface="Arial" panose="020B0604020202020204" pitchFamily="34" charset="0"/>
              </a:rPr>
              <a:t>数据。</a:t>
            </a:r>
            <a:r>
              <a:rPr lang="zh-CN" altLang="en-US" sz="1600" dirty="0">
                <a:latin typeface="Arial" panose="020B0604020202020204" pitchFamily="34" charset="0"/>
                <a:ea typeface="黑体" panose="02010609060101010101" pitchFamily="49" charset="-122"/>
                <a:cs typeface="Arial" panose="020B0604020202020204" pitchFamily="34" charset="0"/>
              </a:rPr>
              <a:t>下载地址：</a:t>
            </a:r>
            <a:endParaRPr lang="zh-CN" altLang="en-US" sz="1600" dirty="0">
              <a:latin typeface="Arial" panose="020B0604020202020204" pitchFamily="34" charset="0"/>
              <a:ea typeface="黑体" panose="02010609060101010101" pitchFamily="49" charset="-122"/>
              <a:cs typeface="Arial" panose="020B0604020202020204" pitchFamily="34" charset="0"/>
            </a:endParaRPr>
          </a:p>
          <a:p>
            <a:r>
              <a:rPr lang="en-US" altLang="zh-CN" sz="1600" b="1" dirty="0">
                <a:latin typeface="Arial" panose="020B0604020202020204" pitchFamily="34" charset="0"/>
                <a:ea typeface="黑体" panose="02010609060101010101" pitchFamily="49" charset="-122"/>
                <a:cs typeface="Arial" panose="020B0604020202020204" pitchFamily="34" charset="0"/>
              </a:rPr>
              <a:t>https://browser.dataspace.copernicus.eu/</a:t>
            </a:r>
            <a:endParaRPr lang="en-US" altLang="zh-CN" sz="1600" b="1" dirty="0">
              <a:latin typeface="Arial" panose="020B0604020202020204" pitchFamily="34" charset="0"/>
              <a:ea typeface="黑体" panose="02010609060101010101" pitchFamily="49" charset="-122"/>
              <a:cs typeface="Arial" panose="020B0604020202020204" pitchFamily="34" charset="0"/>
            </a:endParaRPr>
          </a:p>
        </p:txBody>
      </p:sp>
      <p:sp>
        <p:nvSpPr>
          <p:cNvPr id="8" name="文本框 7"/>
          <p:cNvSpPr txBox="1"/>
          <p:nvPr>
            <p:custDataLst>
              <p:tags r:id="rId7"/>
            </p:custDataLst>
          </p:nvPr>
        </p:nvSpPr>
        <p:spPr>
          <a:xfrm>
            <a:off x="1019175" y="1555115"/>
            <a:ext cx="4704715" cy="1323975"/>
          </a:xfrm>
          <a:prstGeom prst="rect">
            <a:avLst/>
          </a:prstGeom>
          <a:noFill/>
        </p:spPr>
        <p:txBody>
          <a:bodyPr wrap="square" rtlCol="0">
            <a:noAutofit/>
          </a:bodyPr>
          <a:lstStyle/>
          <a:p>
            <a:pPr algn="l"/>
            <a:r>
              <a:rPr lang="zh-CN" altLang="en-US" sz="1600" dirty="0">
                <a:latin typeface="+mj-ea"/>
                <a:ea typeface="+mj-ea"/>
                <a:cs typeface="Arial" panose="020B0604020202020204" pitchFamily="34" charset="0"/>
              </a:rPr>
              <a:t>从</a:t>
            </a:r>
            <a:r>
              <a:rPr lang="en-US" altLang="zh-CN" sz="1600" b="1" dirty="0">
                <a:solidFill>
                  <a:srgbClr val="C00000"/>
                </a:solidFill>
                <a:latin typeface="+mj-lt"/>
                <a:ea typeface="+mj-ea"/>
                <a:cs typeface="Arial" panose="020B0604020202020204" pitchFamily="34" charset="0"/>
              </a:rPr>
              <a:t>CEDA Archive</a:t>
            </a:r>
            <a:r>
              <a:rPr lang="zh-CN" altLang="en-US" sz="1600" dirty="0">
                <a:latin typeface="+mj-ea"/>
                <a:ea typeface="+mj-ea"/>
                <a:cs typeface="Arial" panose="020B0604020202020204" pitchFamily="34" charset="0"/>
              </a:rPr>
              <a:t>存放的</a:t>
            </a:r>
            <a:r>
              <a:rPr lang="en-US" altLang="zh-CN" sz="1600" b="1" dirty="0">
                <a:solidFill>
                  <a:srgbClr val="C00000"/>
                </a:solidFill>
                <a:latin typeface="+mj-lt"/>
                <a:ea typeface="+mj-ea"/>
                <a:cs typeface="Arial" panose="020B0604020202020204" pitchFamily="34" charset="0"/>
              </a:rPr>
              <a:t>University of Leicester GOSAT Proxy XCH4 v9.0 </a:t>
            </a:r>
            <a:r>
              <a:rPr lang="zh-CN" altLang="en-US" sz="1600" dirty="0">
                <a:latin typeface="+mj-ea"/>
                <a:ea typeface="+mj-ea"/>
                <a:cs typeface="Arial" panose="020B0604020202020204" pitchFamily="34" charset="0"/>
              </a:rPr>
              <a:t>筛选并下载了</a:t>
            </a:r>
            <a:r>
              <a:rPr lang="en-US" altLang="zh-CN" sz="1600" b="1" dirty="0">
                <a:solidFill>
                  <a:srgbClr val="C00000"/>
                </a:solidFill>
                <a:latin typeface="+mj-lt"/>
                <a:ea typeface="+mj-ea"/>
                <a:cs typeface="Arial" panose="020B0604020202020204" pitchFamily="34" charset="0"/>
              </a:rPr>
              <a:t>2021</a:t>
            </a:r>
            <a:r>
              <a:rPr lang="zh-CN" altLang="en-US" sz="1600" b="1" dirty="0">
                <a:solidFill>
                  <a:srgbClr val="C00000"/>
                </a:solidFill>
                <a:latin typeface="+mj-ea"/>
                <a:ea typeface="+mj-ea"/>
                <a:cs typeface="Arial" panose="020B0604020202020204" pitchFamily="34" charset="0"/>
              </a:rPr>
              <a:t>年</a:t>
            </a:r>
            <a:r>
              <a:rPr lang="zh-CN" altLang="en-US" sz="1600" dirty="0">
                <a:latin typeface="+mj-ea"/>
                <a:ea typeface="+mj-ea"/>
                <a:cs typeface="Arial" panose="020B0604020202020204" pitchFamily="34" charset="0"/>
              </a:rPr>
              <a:t>的观测结果。下载地址：</a:t>
            </a:r>
            <a:r>
              <a:rPr lang="en-US" altLang="zh-CN" sz="1600" b="1" dirty="0">
                <a:latin typeface="+mj-ea"/>
                <a:ea typeface="+mj-ea"/>
                <a:cs typeface="Arial" panose="020B0604020202020204" pitchFamily="34" charset="0"/>
              </a:rPr>
              <a:t>https://catalogue.ceda.ac.uk/uuid/18ef8247f52a4cb6a14013f8235cc1eb/</a:t>
            </a:r>
            <a:endParaRPr lang="en-US" altLang="zh-CN" sz="1600" b="1" dirty="0">
              <a:latin typeface="+mj-ea"/>
              <a:ea typeface="+mj-ea"/>
              <a:cs typeface="Arial" panose="020B0604020202020204" pitchFamily="34" charset="0"/>
            </a:endParaRPr>
          </a:p>
        </p:txBody>
      </p:sp>
      <p:sp>
        <p:nvSpPr>
          <p:cNvPr id="5" name="矩形: 圆角 5"/>
          <p:cNvSpPr/>
          <p:nvPr>
            <p:custDataLst>
              <p:tags r:id="rId8"/>
            </p:custDataLst>
          </p:nvPr>
        </p:nvSpPr>
        <p:spPr>
          <a:xfrm>
            <a:off x="6637655" y="1393190"/>
            <a:ext cx="3609340" cy="1735455"/>
          </a:xfrm>
          <a:prstGeom prst="roundRect">
            <a:avLst/>
          </a:prstGeom>
          <a:noFill/>
          <a:ln w="19050">
            <a:solidFill>
              <a:srgbClr val="BB31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9"/>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 name="文本框 27"/>
          <p:cNvSpPr txBox="1"/>
          <p:nvPr/>
        </p:nvSpPr>
        <p:spPr>
          <a:xfrm>
            <a:off x="347345" y="330835"/>
            <a:ext cx="4436110" cy="460375"/>
          </a:xfrm>
          <a:prstGeom prst="rect">
            <a:avLst/>
          </a:prstGeom>
          <a:noFill/>
        </p:spPr>
        <p:txBody>
          <a:bodyPr wrap="square" rtlCol="0">
            <a:spAutoFit/>
          </a:bodyPr>
          <a:p>
            <a:r>
              <a:rPr lang="en-US" altLang="zh-CN" sz="2400" b="1" dirty="0">
                <a:latin typeface="+mn-ea"/>
                <a:cs typeface="+mn-ea"/>
              </a:rPr>
              <a:t>1.3 </a:t>
            </a:r>
            <a:r>
              <a:rPr lang="zh-CN" altLang="en-US" sz="2400" b="1" dirty="0">
                <a:latin typeface="+mn-ea"/>
                <a:cs typeface="+mn-ea"/>
              </a:rPr>
              <a:t>研究流程</a:t>
            </a:r>
            <a:endParaRPr lang="zh-CN" altLang="en-US" sz="2400" b="1" dirty="0">
              <a:latin typeface="+mn-ea"/>
              <a:cs typeface="+mn-ea"/>
            </a:endParaRPr>
          </a:p>
        </p:txBody>
      </p:sp>
      <p:cxnSp>
        <p:nvCxnSpPr>
          <p:cNvPr id="30" name="直接连接符 29"/>
          <p:cNvCxnSpPr/>
          <p:nvPr/>
        </p:nvCxnSpPr>
        <p:spPr>
          <a:xfrm flipH="1" flipV="1">
            <a:off x="669925" y="939800"/>
            <a:ext cx="3672000" cy="0"/>
          </a:xfrm>
          <a:prstGeom prst="line">
            <a:avLst/>
          </a:prstGeom>
          <a:ln w="38100">
            <a:solidFill>
              <a:srgbClr val="972235"/>
            </a:solidFill>
          </a:ln>
        </p:spPr>
        <p:style>
          <a:lnRef idx="2">
            <a:schemeClr val="accent1"/>
          </a:lnRef>
          <a:fillRef idx="0">
            <a:srgbClr val="FFFFFF"/>
          </a:fillRef>
          <a:effectRef idx="0">
            <a:srgbClr val="FFFFFF"/>
          </a:effectRef>
          <a:fontRef idx="minor">
            <a:schemeClr val="tx1"/>
          </a:fontRef>
        </p:style>
      </p:cxnSp>
      <p:sp>
        <p:nvSpPr>
          <p:cNvPr id="4" name="流程图: 多文档 3"/>
          <p:cNvSpPr/>
          <p:nvPr/>
        </p:nvSpPr>
        <p:spPr>
          <a:xfrm>
            <a:off x="1681480" y="1513205"/>
            <a:ext cx="1212215" cy="768985"/>
          </a:xfrm>
          <a:prstGeom prst="flowChartMultidocument">
            <a:avLst/>
          </a:prstGeom>
          <a:solidFill>
            <a:schemeClr val="accent6"/>
          </a:solidFill>
          <a:ln>
            <a:solidFill>
              <a:schemeClr val="accent6">
                <a:lumMod val="20000"/>
                <a:lumOff val="80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a:t>GOSAT</a:t>
            </a:r>
            <a:endParaRPr lang="en-US" altLang="zh-CN"/>
          </a:p>
          <a:p>
            <a:pPr algn="ctr"/>
            <a:r>
              <a:rPr lang="en-US" altLang="zh-CN"/>
              <a:t>XCH4</a:t>
            </a:r>
            <a:endParaRPr lang="en-US" altLang="zh-CN"/>
          </a:p>
        </p:txBody>
      </p:sp>
      <p:sp>
        <p:nvSpPr>
          <p:cNvPr id="5" name="流程图: 多文档 4"/>
          <p:cNvSpPr/>
          <p:nvPr/>
        </p:nvSpPr>
        <p:spPr>
          <a:xfrm>
            <a:off x="3162300" y="1513205"/>
            <a:ext cx="1379855" cy="768985"/>
          </a:xfrm>
          <a:prstGeom prst="flowChartMultidocument">
            <a:avLst/>
          </a:prstGeom>
          <a:solidFill>
            <a:schemeClr val="accent6"/>
          </a:solidFill>
          <a:ln>
            <a:solidFill>
              <a:schemeClr val="accent6">
                <a:lumMod val="20000"/>
                <a:lumOff val="80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a:t>S</a:t>
            </a:r>
            <a:r>
              <a:rPr lang="en-US" altLang="zh-CN"/>
              <a:t>entinel5</a:t>
            </a:r>
            <a:endParaRPr lang="en-US" altLang="zh-CN"/>
          </a:p>
          <a:p>
            <a:pPr algn="ctr"/>
            <a:r>
              <a:rPr lang="en-US" altLang="zh-CN"/>
              <a:t>L1B</a:t>
            </a:r>
            <a:endParaRPr lang="zh-CN" altLang="en-US"/>
          </a:p>
        </p:txBody>
      </p:sp>
      <p:cxnSp>
        <p:nvCxnSpPr>
          <p:cNvPr id="10" name="肘形连接符 9"/>
          <p:cNvCxnSpPr>
            <a:stCxn id="4" idx="2"/>
            <a:endCxn id="5" idx="2"/>
          </p:cNvCxnSpPr>
          <p:nvPr/>
        </p:nvCxnSpPr>
        <p:spPr>
          <a:xfrm rot="5400000" flipV="1">
            <a:off x="2979420" y="1476375"/>
            <a:ext cx="3175" cy="1552575"/>
          </a:xfrm>
          <a:prstGeom prst="bentConnector3">
            <a:avLst>
              <a:gd name="adj1" fmla="val 8460000"/>
            </a:avLst>
          </a:prstGeom>
          <a:ln>
            <a:solidFill>
              <a:schemeClr val="accent6"/>
            </a:solidFill>
          </a:ln>
        </p:spPr>
        <p:style>
          <a:lnRef idx="2">
            <a:schemeClr val="accent1"/>
          </a:lnRef>
          <a:fillRef idx="0">
            <a:srgbClr val="FFFFFF"/>
          </a:fillRef>
          <a:effectRef idx="0">
            <a:srgbClr val="FFFFFF"/>
          </a:effectRef>
          <a:fontRef idx="minor">
            <a:schemeClr val="tx1"/>
          </a:fontRef>
        </p:style>
      </p:cxnSp>
      <p:cxnSp>
        <p:nvCxnSpPr>
          <p:cNvPr id="11" name="直接箭头连接符 10"/>
          <p:cNvCxnSpPr/>
          <p:nvPr/>
        </p:nvCxnSpPr>
        <p:spPr>
          <a:xfrm>
            <a:off x="2909570" y="2526030"/>
            <a:ext cx="0" cy="323215"/>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sp>
        <p:nvSpPr>
          <p:cNvPr id="12" name="矩形 11"/>
          <p:cNvSpPr/>
          <p:nvPr/>
        </p:nvSpPr>
        <p:spPr>
          <a:xfrm>
            <a:off x="2069465" y="2849245"/>
            <a:ext cx="1761490" cy="548640"/>
          </a:xfrm>
          <a:prstGeom prst="rec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最近邻</a:t>
            </a:r>
            <a:r>
              <a:rPr lang="zh-CN" altLang="en-US"/>
              <a:t>采样</a:t>
            </a:r>
            <a:endParaRPr lang="zh-CN" altLang="en-US"/>
          </a:p>
        </p:txBody>
      </p:sp>
      <p:sp>
        <p:nvSpPr>
          <p:cNvPr id="13" name="流程图: 多文档 12"/>
          <p:cNvSpPr/>
          <p:nvPr/>
        </p:nvSpPr>
        <p:spPr>
          <a:xfrm>
            <a:off x="2070100" y="3760470"/>
            <a:ext cx="1760855" cy="1006475"/>
          </a:xfrm>
          <a:prstGeom prst="flowChartMultidocument">
            <a:avLst/>
          </a:prstGeom>
          <a:solidFill>
            <a:schemeClr val="accent6"/>
          </a:solidFill>
          <a:ln>
            <a:solidFill>
              <a:schemeClr val="accent6">
                <a:lumMod val="20000"/>
                <a:lumOff val="80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数据集</a:t>
            </a:r>
            <a:endParaRPr lang="zh-CN" altLang="en-US"/>
          </a:p>
          <a:p>
            <a:pPr algn="ctr"/>
            <a:r>
              <a:rPr lang="zh-CN" altLang="en-US"/>
              <a:t>（</a:t>
            </a:r>
            <a:r>
              <a:rPr lang="en-US" altLang="zh-CN"/>
              <a:t>480</a:t>
            </a:r>
            <a:r>
              <a:rPr lang="zh-CN" altLang="en-US"/>
              <a:t>个</a:t>
            </a:r>
            <a:r>
              <a:rPr lang="zh-CN" altLang="en-US"/>
              <a:t>波段）</a:t>
            </a:r>
            <a:endParaRPr lang="en-US" altLang="zh-CN"/>
          </a:p>
        </p:txBody>
      </p:sp>
      <p:cxnSp>
        <p:nvCxnSpPr>
          <p:cNvPr id="14" name="直接箭头连接符 13"/>
          <p:cNvCxnSpPr/>
          <p:nvPr/>
        </p:nvCxnSpPr>
        <p:spPr>
          <a:xfrm>
            <a:off x="2909570" y="3397885"/>
            <a:ext cx="0" cy="362585"/>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cxnSp>
        <p:nvCxnSpPr>
          <p:cNvPr id="15" name="直接箭头连接符 14"/>
          <p:cNvCxnSpPr/>
          <p:nvPr/>
        </p:nvCxnSpPr>
        <p:spPr>
          <a:xfrm>
            <a:off x="3830955" y="4114165"/>
            <a:ext cx="397510" cy="0"/>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sp>
        <p:nvSpPr>
          <p:cNvPr id="16" name="矩形 15"/>
          <p:cNvSpPr/>
          <p:nvPr/>
        </p:nvSpPr>
        <p:spPr>
          <a:xfrm>
            <a:off x="4228465" y="3839845"/>
            <a:ext cx="1001395" cy="548640"/>
          </a:xfrm>
          <a:prstGeom prst="rec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相关性</a:t>
            </a:r>
            <a:r>
              <a:rPr lang="zh-CN" altLang="en-US"/>
              <a:t>分析</a:t>
            </a:r>
            <a:endParaRPr lang="zh-CN" altLang="en-US"/>
          </a:p>
        </p:txBody>
      </p:sp>
      <p:cxnSp>
        <p:nvCxnSpPr>
          <p:cNvPr id="17" name="直接箭头连接符 16"/>
          <p:cNvCxnSpPr>
            <a:endCxn id="18" idx="2"/>
          </p:cNvCxnSpPr>
          <p:nvPr/>
        </p:nvCxnSpPr>
        <p:spPr>
          <a:xfrm>
            <a:off x="5166995" y="4114165"/>
            <a:ext cx="508635" cy="0"/>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sp>
        <p:nvSpPr>
          <p:cNvPr id="18" name="流程图: 数据 17"/>
          <p:cNvSpPr/>
          <p:nvPr/>
        </p:nvSpPr>
        <p:spPr>
          <a:xfrm>
            <a:off x="5564505" y="3839845"/>
            <a:ext cx="1113790" cy="548640"/>
          </a:xfrm>
          <a:prstGeom prst="flowChartInputOutpu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敏感</a:t>
            </a:r>
            <a:r>
              <a:rPr lang="zh-CN" altLang="en-US"/>
              <a:t>波段</a:t>
            </a:r>
            <a:endParaRPr lang="zh-CN" altLang="en-US"/>
          </a:p>
        </p:txBody>
      </p:sp>
      <p:cxnSp>
        <p:nvCxnSpPr>
          <p:cNvPr id="19" name="肘形连接符 18"/>
          <p:cNvCxnSpPr>
            <a:stCxn id="18" idx="4"/>
            <a:endCxn id="13" idx="2"/>
          </p:cNvCxnSpPr>
          <p:nvPr/>
        </p:nvCxnSpPr>
        <p:spPr>
          <a:xfrm rot="5400000">
            <a:off x="4304665" y="2912110"/>
            <a:ext cx="340360" cy="3293110"/>
          </a:xfrm>
          <a:prstGeom prst="bentConnector3">
            <a:avLst>
              <a:gd name="adj1" fmla="val 181157"/>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sp>
        <p:nvSpPr>
          <p:cNvPr id="20" name="流程图: 多文档 19"/>
          <p:cNvSpPr/>
          <p:nvPr/>
        </p:nvSpPr>
        <p:spPr>
          <a:xfrm>
            <a:off x="2072005" y="5638800"/>
            <a:ext cx="1760855" cy="1006475"/>
          </a:xfrm>
          <a:prstGeom prst="flowChartMultidocument">
            <a:avLst/>
          </a:prstGeom>
          <a:solidFill>
            <a:schemeClr val="accent6"/>
          </a:solidFill>
          <a:ln>
            <a:solidFill>
              <a:schemeClr val="accent6">
                <a:lumMod val="20000"/>
                <a:lumOff val="80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过滤后</a:t>
            </a:r>
            <a:endParaRPr lang="zh-CN" altLang="en-US"/>
          </a:p>
          <a:p>
            <a:pPr algn="ctr"/>
            <a:r>
              <a:rPr lang="zh-CN" altLang="en-US"/>
              <a:t>数据集</a:t>
            </a:r>
            <a:endParaRPr lang="en-US" altLang="zh-CN"/>
          </a:p>
        </p:txBody>
      </p:sp>
      <p:cxnSp>
        <p:nvCxnSpPr>
          <p:cNvPr id="21" name="肘形连接符 20"/>
          <p:cNvCxnSpPr>
            <a:stCxn id="13" idx="1"/>
            <a:endCxn id="20" idx="1"/>
          </p:cNvCxnSpPr>
          <p:nvPr/>
        </p:nvCxnSpPr>
        <p:spPr>
          <a:xfrm rot="10800000" flipH="1" flipV="1">
            <a:off x="2070100" y="4264025"/>
            <a:ext cx="1905" cy="1878330"/>
          </a:xfrm>
          <a:prstGeom prst="bentConnector3">
            <a:avLst>
              <a:gd name="adj1" fmla="val -21133333"/>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sp>
        <p:nvSpPr>
          <p:cNvPr id="22" name="流程图: 文档 21"/>
          <p:cNvSpPr/>
          <p:nvPr/>
        </p:nvSpPr>
        <p:spPr>
          <a:xfrm>
            <a:off x="5221605" y="5206365"/>
            <a:ext cx="1149350" cy="627380"/>
          </a:xfrm>
          <a:prstGeom prst="flowChartDocumen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训练集</a:t>
            </a:r>
            <a:endParaRPr lang="zh-CN" altLang="en-US"/>
          </a:p>
        </p:txBody>
      </p:sp>
      <p:sp>
        <p:nvSpPr>
          <p:cNvPr id="23" name="流程图: 文档 22"/>
          <p:cNvSpPr/>
          <p:nvPr/>
        </p:nvSpPr>
        <p:spPr>
          <a:xfrm>
            <a:off x="5238750" y="6142355"/>
            <a:ext cx="1149350" cy="627380"/>
          </a:xfrm>
          <a:prstGeom prst="flowChartDocumen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测试集</a:t>
            </a:r>
            <a:endParaRPr lang="zh-CN" altLang="en-US"/>
          </a:p>
        </p:txBody>
      </p:sp>
      <p:cxnSp>
        <p:nvCxnSpPr>
          <p:cNvPr id="24" name="肘形连接符 23"/>
          <p:cNvCxnSpPr>
            <a:stCxn id="22" idx="1"/>
          </p:cNvCxnSpPr>
          <p:nvPr/>
        </p:nvCxnSpPr>
        <p:spPr>
          <a:xfrm rot="10800000" flipH="1" flipV="1">
            <a:off x="5221605" y="5520055"/>
            <a:ext cx="3175" cy="935990"/>
          </a:xfrm>
          <a:prstGeom prst="bentConnector3">
            <a:avLst>
              <a:gd name="adj1" fmla="val -7500000"/>
            </a:avLst>
          </a:prstGeom>
          <a:ln>
            <a:solidFill>
              <a:schemeClr val="accent6"/>
            </a:solidFill>
          </a:ln>
        </p:spPr>
        <p:style>
          <a:lnRef idx="2">
            <a:schemeClr val="accent1"/>
          </a:lnRef>
          <a:fillRef idx="0">
            <a:srgbClr val="FFFFFF"/>
          </a:fillRef>
          <a:effectRef idx="0">
            <a:srgbClr val="FFFFFF"/>
          </a:effectRef>
          <a:fontRef idx="minor">
            <a:schemeClr val="tx1"/>
          </a:fontRef>
        </p:style>
      </p:cxnSp>
      <p:cxnSp>
        <p:nvCxnSpPr>
          <p:cNvPr id="25" name="直接箭头连接符 24"/>
          <p:cNvCxnSpPr/>
          <p:nvPr/>
        </p:nvCxnSpPr>
        <p:spPr>
          <a:xfrm>
            <a:off x="3830955" y="5988050"/>
            <a:ext cx="1157605" cy="0"/>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sp>
        <p:nvSpPr>
          <p:cNvPr id="26" name="流程图: 多文档 25"/>
          <p:cNvSpPr/>
          <p:nvPr/>
        </p:nvSpPr>
        <p:spPr>
          <a:xfrm>
            <a:off x="7329170" y="1513205"/>
            <a:ext cx="1390015" cy="768985"/>
          </a:xfrm>
          <a:prstGeom prst="flowChartMultidocument">
            <a:avLst/>
          </a:prstGeom>
          <a:solidFill>
            <a:schemeClr val="accent6"/>
          </a:solidFill>
          <a:ln>
            <a:solidFill>
              <a:schemeClr val="accent6">
                <a:lumMod val="20000"/>
                <a:lumOff val="80000"/>
              </a:schemeClr>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en-US" altLang="zh-CN"/>
              <a:t>S</a:t>
            </a:r>
            <a:r>
              <a:rPr lang="en-US" altLang="zh-CN"/>
              <a:t>entinel5</a:t>
            </a:r>
            <a:endParaRPr lang="en-US" altLang="zh-CN"/>
          </a:p>
          <a:p>
            <a:pPr algn="ctr"/>
            <a:r>
              <a:rPr lang="en-US" altLang="zh-CN"/>
              <a:t>L1B</a:t>
            </a:r>
            <a:endParaRPr lang="en-US" altLang="zh-CN"/>
          </a:p>
        </p:txBody>
      </p:sp>
      <p:sp>
        <p:nvSpPr>
          <p:cNvPr id="29" name="流程图: 数据 28"/>
          <p:cNvSpPr/>
          <p:nvPr/>
        </p:nvSpPr>
        <p:spPr>
          <a:xfrm>
            <a:off x="5564505" y="2849880"/>
            <a:ext cx="1113790" cy="548640"/>
          </a:xfrm>
          <a:prstGeom prst="flowChartInputOutpu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研究区</a:t>
            </a:r>
            <a:endParaRPr lang="zh-CN" altLang="en-US"/>
          </a:p>
        </p:txBody>
      </p:sp>
      <p:sp>
        <p:nvSpPr>
          <p:cNvPr id="32" name="矩形 31"/>
          <p:cNvSpPr/>
          <p:nvPr/>
        </p:nvSpPr>
        <p:spPr>
          <a:xfrm>
            <a:off x="7461885" y="3291205"/>
            <a:ext cx="1257300" cy="548640"/>
          </a:xfrm>
          <a:prstGeom prst="rec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数据提取</a:t>
            </a:r>
            <a:endParaRPr lang="zh-CN" altLang="en-US"/>
          </a:p>
        </p:txBody>
      </p:sp>
      <p:cxnSp>
        <p:nvCxnSpPr>
          <p:cNvPr id="33" name="肘形连接符 32"/>
          <p:cNvCxnSpPr>
            <a:stCxn id="29" idx="5"/>
            <a:endCxn id="18" idx="5"/>
          </p:cNvCxnSpPr>
          <p:nvPr/>
        </p:nvCxnSpPr>
        <p:spPr>
          <a:xfrm>
            <a:off x="6567170" y="3124200"/>
            <a:ext cx="3175" cy="989965"/>
          </a:xfrm>
          <a:prstGeom prst="bentConnector3">
            <a:avLst>
              <a:gd name="adj1" fmla="val 11000000"/>
            </a:avLst>
          </a:prstGeom>
          <a:ln>
            <a:solidFill>
              <a:schemeClr val="accent6"/>
            </a:solidFill>
          </a:ln>
        </p:spPr>
        <p:style>
          <a:lnRef idx="2">
            <a:schemeClr val="accent1"/>
          </a:lnRef>
          <a:fillRef idx="0">
            <a:srgbClr val="FFFFFF"/>
          </a:fillRef>
          <a:effectRef idx="0">
            <a:srgbClr val="FFFFFF"/>
          </a:effectRef>
          <a:fontRef idx="minor">
            <a:schemeClr val="tx1"/>
          </a:fontRef>
        </p:style>
      </p:cxnSp>
      <p:cxnSp>
        <p:nvCxnSpPr>
          <p:cNvPr id="34" name="直接箭头连接符 33"/>
          <p:cNvCxnSpPr>
            <a:endCxn id="32" idx="0"/>
          </p:cNvCxnSpPr>
          <p:nvPr/>
        </p:nvCxnSpPr>
        <p:spPr>
          <a:xfrm>
            <a:off x="8090535" y="2202815"/>
            <a:ext cx="0" cy="1088390"/>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cxnSp>
        <p:nvCxnSpPr>
          <p:cNvPr id="35" name="直接箭头连接符 34"/>
          <p:cNvCxnSpPr>
            <a:endCxn id="32" idx="1"/>
          </p:cNvCxnSpPr>
          <p:nvPr/>
        </p:nvCxnSpPr>
        <p:spPr>
          <a:xfrm flipV="1">
            <a:off x="6922770" y="3565525"/>
            <a:ext cx="539115" cy="5080"/>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sp>
        <p:nvSpPr>
          <p:cNvPr id="36" name="文本框 35"/>
          <p:cNvSpPr txBox="1"/>
          <p:nvPr/>
        </p:nvSpPr>
        <p:spPr>
          <a:xfrm>
            <a:off x="3832860" y="5619750"/>
            <a:ext cx="1066800" cy="368300"/>
          </a:xfrm>
          <a:prstGeom prst="rect">
            <a:avLst/>
          </a:prstGeom>
          <a:noFill/>
        </p:spPr>
        <p:txBody>
          <a:bodyPr wrap="square" rtlCol="0">
            <a:spAutoFit/>
          </a:bodyPr>
          <a:p>
            <a:pPr algn="ctr"/>
            <a:r>
              <a:rPr lang="en-US" altLang="zh-CN"/>
              <a:t>7:3</a:t>
            </a:r>
            <a:r>
              <a:rPr lang="zh-CN" altLang="en-US"/>
              <a:t>划分</a:t>
            </a:r>
            <a:endParaRPr lang="zh-CN" altLang="en-US"/>
          </a:p>
        </p:txBody>
      </p:sp>
      <p:cxnSp>
        <p:nvCxnSpPr>
          <p:cNvPr id="37" name="直接箭头连接符 36"/>
          <p:cNvCxnSpPr>
            <a:endCxn id="38" idx="2"/>
          </p:cNvCxnSpPr>
          <p:nvPr/>
        </p:nvCxnSpPr>
        <p:spPr>
          <a:xfrm flipV="1">
            <a:off x="6388100" y="5481955"/>
            <a:ext cx="1184910" cy="2540"/>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sp>
        <p:nvSpPr>
          <p:cNvPr id="38" name="流程图: 数据 37"/>
          <p:cNvSpPr/>
          <p:nvPr/>
        </p:nvSpPr>
        <p:spPr>
          <a:xfrm>
            <a:off x="7461885" y="5207000"/>
            <a:ext cx="1113790" cy="549275"/>
          </a:xfrm>
          <a:prstGeom prst="flowChartInputOutpu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模型</a:t>
            </a:r>
            <a:endParaRPr lang="zh-CN" altLang="en-US"/>
          </a:p>
        </p:txBody>
      </p:sp>
      <p:cxnSp>
        <p:nvCxnSpPr>
          <p:cNvPr id="41" name="直接箭头连接符 40"/>
          <p:cNvCxnSpPr/>
          <p:nvPr/>
        </p:nvCxnSpPr>
        <p:spPr>
          <a:xfrm>
            <a:off x="8412480" y="5463540"/>
            <a:ext cx="829945" cy="0"/>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sp>
        <p:nvSpPr>
          <p:cNvPr id="45" name="流程图: 文档 44"/>
          <p:cNvSpPr/>
          <p:nvPr/>
        </p:nvSpPr>
        <p:spPr>
          <a:xfrm>
            <a:off x="7467600" y="4180840"/>
            <a:ext cx="1251585" cy="548005"/>
          </a:xfrm>
          <a:prstGeom prst="flowChartDocumen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预测</a:t>
            </a:r>
            <a:r>
              <a:rPr lang="zh-CN" altLang="en-US"/>
              <a:t>数据</a:t>
            </a:r>
            <a:endParaRPr lang="zh-CN" altLang="en-US"/>
          </a:p>
        </p:txBody>
      </p:sp>
      <p:cxnSp>
        <p:nvCxnSpPr>
          <p:cNvPr id="46" name="直接箭头连接符 45"/>
          <p:cNvCxnSpPr/>
          <p:nvPr/>
        </p:nvCxnSpPr>
        <p:spPr>
          <a:xfrm flipH="1">
            <a:off x="8087360" y="3839845"/>
            <a:ext cx="1905" cy="328295"/>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cxnSp>
        <p:nvCxnSpPr>
          <p:cNvPr id="47" name="直接箭头连接符 46"/>
          <p:cNvCxnSpPr/>
          <p:nvPr/>
        </p:nvCxnSpPr>
        <p:spPr>
          <a:xfrm flipH="1">
            <a:off x="8077200" y="4723130"/>
            <a:ext cx="8255" cy="483235"/>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sp>
        <p:nvSpPr>
          <p:cNvPr id="48" name="流程图: 文档 47"/>
          <p:cNvSpPr/>
          <p:nvPr/>
        </p:nvSpPr>
        <p:spPr>
          <a:xfrm>
            <a:off x="9242425" y="5208270"/>
            <a:ext cx="1251585" cy="548005"/>
          </a:xfrm>
          <a:prstGeom prst="flowChartDocumen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预测</a:t>
            </a:r>
            <a:r>
              <a:rPr lang="zh-CN" altLang="en-US"/>
              <a:t>结果</a:t>
            </a:r>
            <a:endParaRPr lang="zh-CN" altLang="en-US"/>
          </a:p>
        </p:txBody>
      </p:sp>
      <p:sp>
        <p:nvSpPr>
          <p:cNvPr id="49" name="矩形 48"/>
          <p:cNvSpPr/>
          <p:nvPr/>
        </p:nvSpPr>
        <p:spPr>
          <a:xfrm>
            <a:off x="7573010" y="6089650"/>
            <a:ext cx="847090" cy="548640"/>
          </a:xfrm>
          <a:prstGeom prst="rec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精度</a:t>
            </a:r>
            <a:r>
              <a:rPr lang="zh-CN" altLang="en-US"/>
              <a:t>评定</a:t>
            </a:r>
            <a:endParaRPr lang="zh-CN" altLang="en-US"/>
          </a:p>
        </p:txBody>
      </p:sp>
      <p:cxnSp>
        <p:nvCxnSpPr>
          <p:cNvPr id="50" name="直接箭头连接符 49"/>
          <p:cNvCxnSpPr/>
          <p:nvPr/>
        </p:nvCxnSpPr>
        <p:spPr>
          <a:xfrm flipH="1">
            <a:off x="7995285" y="5758815"/>
            <a:ext cx="1905" cy="328295"/>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cxnSp>
        <p:nvCxnSpPr>
          <p:cNvPr id="51" name="直接箭头连接符 50"/>
          <p:cNvCxnSpPr/>
          <p:nvPr/>
        </p:nvCxnSpPr>
        <p:spPr>
          <a:xfrm flipV="1">
            <a:off x="6388100" y="6362700"/>
            <a:ext cx="1184910" cy="2540"/>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cxnSp>
        <p:nvCxnSpPr>
          <p:cNvPr id="52" name="直接箭头连接符 51"/>
          <p:cNvCxnSpPr/>
          <p:nvPr/>
        </p:nvCxnSpPr>
        <p:spPr>
          <a:xfrm>
            <a:off x="8420100" y="6365240"/>
            <a:ext cx="829945" cy="0"/>
          </a:xfrm>
          <a:prstGeom prst="straightConnector1">
            <a:avLst/>
          </a:prstGeom>
          <a:ln>
            <a:solidFill>
              <a:schemeClr val="accent6"/>
            </a:solidFill>
            <a:tailEnd type="arrow"/>
          </a:ln>
        </p:spPr>
        <p:style>
          <a:lnRef idx="2">
            <a:schemeClr val="accent1"/>
          </a:lnRef>
          <a:fillRef idx="0">
            <a:srgbClr val="FFFFFF"/>
          </a:fillRef>
          <a:effectRef idx="0">
            <a:srgbClr val="FFFFFF"/>
          </a:effectRef>
          <a:fontRef idx="minor">
            <a:schemeClr val="tx1"/>
          </a:fontRef>
        </p:style>
      </p:cxnSp>
      <p:sp>
        <p:nvSpPr>
          <p:cNvPr id="53" name="流程图: 数据 52"/>
          <p:cNvSpPr/>
          <p:nvPr/>
        </p:nvSpPr>
        <p:spPr>
          <a:xfrm>
            <a:off x="9242425" y="6087110"/>
            <a:ext cx="1113790" cy="548640"/>
          </a:xfrm>
          <a:prstGeom prst="flowChartInputOutput">
            <a:avLst/>
          </a:prstGeom>
          <a:solidFill>
            <a:schemeClr val="accent6"/>
          </a:solidFill>
          <a:ln>
            <a:solidFill>
              <a:schemeClr val="accent6"/>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r>
              <a:rPr lang="zh-CN" altLang="en-US"/>
              <a:t>精度</a:t>
            </a:r>
            <a:r>
              <a:rPr lang="zh-CN" altLang="en-US"/>
              <a:t>指标</a:t>
            </a:r>
            <a:endParaRPr lang="zh-CN" altLang="en-US"/>
          </a:p>
        </p:txBody>
      </p:sp>
      <p:sp>
        <p:nvSpPr>
          <p:cNvPr id="54" name="圆角矩形 53"/>
          <p:cNvSpPr/>
          <p:nvPr/>
        </p:nvSpPr>
        <p:spPr>
          <a:xfrm>
            <a:off x="1455420" y="1095375"/>
            <a:ext cx="3241040" cy="1278255"/>
          </a:xfrm>
          <a:prstGeom prst="roundRect">
            <a:avLst/>
          </a:prstGeom>
          <a:ln>
            <a:solidFill>
              <a:schemeClr val="accent6"/>
            </a:solidFill>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55" name="文本框 54"/>
          <p:cNvSpPr txBox="1"/>
          <p:nvPr/>
        </p:nvSpPr>
        <p:spPr>
          <a:xfrm>
            <a:off x="1682115" y="1144905"/>
            <a:ext cx="2860675" cy="368300"/>
          </a:xfrm>
          <a:prstGeom prst="rect">
            <a:avLst/>
          </a:prstGeom>
          <a:noFill/>
        </p:spPr>
        <p:txBody>
          <a:bodyPr wrap="square" rtlCol="0">
            <a:spAutoFit/>
          </a:bodyPr>
          <a:p>
            <a:pPr algn="ctr"/>
            <a:r>
              <a:rPr lang="en-US" altLang="zh-CN"/>
              <a:t>2021</a:t>
            </a:r>
            <a:r>
              <a:rPr lang="zh-CN" altLang="en-US"/>
              <a:t>年</a:t>
            </a:r>
            <a:r>
              <a:rPr lang="zh-CN" altLang="en-US"/>
              <a:t>数据</a:t>
            </a:r>
            <a:endParaRPr lang="zh-CN" altLang="en-US"/>
          </a:p>
        </p:txBody>
      </p:sp>
      <p:sp>
        <p:nvSpPr>
          <p:cNvPr id="56" name="圆角矩形 55"/>
          <p:cNvSpPr/>
          <p:nvPr/>
        </p:nvSpPr>
        <p:spPr>
          <a:xfrm>
            <a:off x="6836410" y="1095375"/>
            <a:ext cx="2319020" cy="1278255"/>
          </a:xfrm>
          <a:prstGeom prst="roundRect">
            <a:avLst/>
          </a:prstGeom>
          <a:ln>
            <a:solidFill>
              <a:schemeClr val="accent6"/>
            </a:solidFill>
          </a:ln>
        </p:spPr>
        <p:style>
          <a:lnRef idx="2">
            <a:schemeClr val="accent1"/>
          </a:lnRef>
          <a:fillRef idx="0">
            <a:srgbClr val="FFFFFF"/>
          </a:fillRef>
          <a:effectRef idx="0">
            <a:srgbClr val="FFFFFF"/>
          </a:effectRef>
          <a:fontRef idx="minor">
            <a:schemeClr val="tx1"/>
          </a:fontRef>
        </p:style>
        <p:txBody>
          <a:bodyPr rtlCol="0" anchor="ctr"/>
          <a:p>
            <a:pPr algn="ctr"/>
            <a:endParaRPr lang="zh-CN" altLang="en-US"/>
          </a:p>
        </p:txBody>
      </p:sp>
      <p:sp>
        <p:nvSpPr>
          <p:cNvPr id="57" name="文本框 56"/>
          <p:cNvSpPr txBox="1"/>
          <p:nvPr/>
        </p:nvSpPr>
        <p:spPr>
          <a:xfrm>
            <a:off x="6836410" y="1144905"/>
            <a:ext cx="2318385" cy="368300"/>
          </a:xfrm>
          <a:prstGeom prst="rect">
            <a:avLst/>
          </a:prstGeom>
          <a:noFill/>
        </p:spPr>
        <p:txBody>
          <a:bodyPr wrap="square" rtlCol="0">
            <a:spAutoFit/>
          </a:bodyPr>
          <a:p>
            <a:pPr algn="ctr"/>
            <a:r>
              <a:rPr lang="en-US" altLang="zh-CN"/>
              <a:t>2024</a:t>
            </a:r>
            <a:r>
              <a:rPr lang="zh-CN" altLang="en-US"/>
              <a:t>年</a:t>
            </a:r>
            <a:r>
              <a:rPr lang="zh-CN" altLang="en-US"/>
              <a:t>数据</a:t>
            </a:r>
            <a:endParaRPr lang="zh-CN" altLang="en-US"/>
          </a:p>
        </p:txBody>
      </p:sp>
      <p:cxnSp>
        <p:nvCxnSpPr>
          <p:cNvPr id="59" name="直接连接符 58"/>
          <p:cNvCxnSpPr/>
          <p:nvPr/>
        </p:nvCxnSpPr>
        <p:spPr>
          <a:xfrm flipV="1">
            <a:off x="2418080" y="946785"/>
            <a:ext cx="9161780" cy="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8" name="文本框 27"/>
          <p:cNvSpPr txBox="1"/>
          <p:nvPr/>
        </p:nvSpPr>
        <p:spPr>
          <a:xfrm>
            <a:off x="347345" y="330835"/>
            <a:ext cx="4436110" cy="460375"/>
          </a:xfrm>
          <a:prstGeom prst="rect">
            <a:avLst/>
          </a:prstGeom>
          <a:noFill/>
        </p:spPr>
        <p:txBody>
          <a:bodyPr wrap="square" rtlCol="0">
            <a:spAutoFit/>
          </a:bodyPr>
          <a:p>
            <a:r>
              <a:rPr lang="en-US" altLang="zh-CN" sz="2400" b="1" dirty="0">
                <a:latin typeface="+mn-ea"/>
                <a:cs typeface="+mn-ea"/>
              </a:rPr>
              <a:t>1.3 </a:t>
            </a:r>
            <a:r>
              <a:rPr lang="zh-CN" altLang="en-US" sz="2400" b="1" dirty="0">
                <a:latin typeface="+mn-ea"/>
                <a:cs typeface="+mn-ea"/>
              </a:rPr>
              <a:t>研究流程</a:t>
            </a:r>
            <a:endParaRPr lang="zh-CN" altLang="en-US" sz="2400" b="1" dirty="0">
              <a:latin typeface="+mn-ea"/>
              <a:cs typeface="+mn-ea"/>
            </a:endParaRPr>
          </a:p>
        </p:txBody>
      </p:sp>
      <p:cxnSp>
        <p:nvCxnSpPr>
          <p:cNvPr id="30" name="直接连接符 29"/>
          <p:cNvCxnSpPr/>
          <p:nvPr/>
        </p:nvCxnSpPr>
        <p:spPr>
          <a:xfrm flipH="1" flipV="1">
            <a:off x="669925" y="939800"/>
            <a:ext cx="3672000" cy="0"/>
          </a:xfrm>
          <a:prstGeom prst="line">
            <a:avLst/>
          </a:prstGeom>
          <a:ln w="38100">
            <a:solidFill>
              <a:srgbClr val="972235"/>
            </a:solidFill>
          </a:ln>
        </p:spPr>
        <p:style>
          <a:lnRef idx="2">
            <a:schemeClr val="accent1"/>
          </a:lnRef>
          <a:fillRef idx="0">
            <a:srgbClr val="FFFFFF"/>
          </a:fillRef>
          <a:effectRef idx="0">
            <a:srgbClr val="FFFFFF"/>
          </a:effectRef>
          <a:fontRef idx="minor">
            <a:schemeClr val="tx1"/>
          </a:fontRef>
        </p:style>
      </p:cxnSp>
      <p:cxnSp>
        <p:nvCxnSpPr>
          <p:cNvPr id="59" name="直接连接符 58"/>
          <p:cNvCxnSpPr/>
          <p:nvPr/>
        </p:nvCxnSpPr>
        <p:spPr>
          <a:xfrm flipV="1">
            <a:off x="2418080" y="946785"/>
            <a:ext cx="9161780" cy="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581025" y="1361440"/>
            <a:ext cx="5289423" cy="4556759"/>
          </a:xfrm>
          <a:prstGeom prst="rect">
            <a:avLst/>
          </a:prstGeom>
          <a:solidFill>
            <a:schemeClr val="accent2">
              <a:lumMod val="40000"/>
              <a:lumOff val="60000"/>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dirty="0"/>
          </a:p>
        </p:txBody>
      </p:sp>
      <p:cxnSp>
        <p:nvCxnSpPr>
          <p:cNvPr id="20" name="直接连接符 19"/>
          <p:cNvCxnSpPr>
            <a:stCxn id="19" idx="3"/>
          </p:cNvCxnSpPr>
          <p:nvPr/>
        </p:nvCxnSpPr>
        <p:spPr>
          <a:xfrm flipV="1">
            <a:off x="2291080" y="6525260"/>
            <a:ext cx="9161780" cy="1016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sp>
        <p:nvSpPr>
          <p:cNvPr id="28" name="文本框 27"/>
          <p:cNvSpPr txBox="1"/>
          <p:nvPr/>
        </p:nvSpPr>
        <p:spPr>
          <a:xfrm>
            <a:off x="347345" y="330835"/>
            <a:ext cx="4436110"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rPr>
              <a:t>2.1 </a:t>
            </a:r>
            <a:r>
              <a:rPr kumimoji="0" lang="zh-CN" altLang="en-US"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rPr>
              <a:t>数据采样</a:t>
            </a:r>
            <a:r>
              <a:rPr kumimoji="0" lang="en-US" altLang="zh-CN"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rPr>
              <a:t> </a:t>
            </a:r>
            <a:endParaRPr kumimoji="0" lang="zh-CN" altLang="en-US"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endParaRPr>
          </a:p>
        </p:txBody>
      </p:sp>
      <p:cxnSp>
        <p:nvCxnSpPr>
          <p:cNvPr id="29" name="直接连接符 28"/>
          <p:cNvCxnSpPr/>
          <p:nvPr/>
        </p:nvCxnSpPr>
        <p:spPr>
          <a:xfrm flipV="1">
            <a:off x="2418080" y="946785"/>
            <a:ext cx="9161780" cy="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cxnSp>
        <p:nvCxnSpPr>
          <p:cNvPr id="30" name="直接连接符 29"/>
          <p:cNvCxnSpPr/>
          <p:nvPr/>
        </p:nvCxnSpPr>
        <p:spPr>
          <a:xfrm flipH="1" flipV="1">
            <a:off x="466725" y="939800"/>
            <a:ext cx="3672000" cy="0"/>
          </a:xfrm>
          <a:prstGeom prst="line">
            <a:avLst/>
          </a:prstGeom>
          <a:ln w="38100">
            <a:solidFill>
              <a:srgbClr val="972235"/>
            </a:solidFill>
          </a:ln>
        </p:spPr>
        <p:style>
          <a:lnRef idx="2">
            <a:schemeClr val="accent1"/>
          </a:lnRef>
          <a:fillRef idx="0">
            <a:srgbClr val="FFFFFF"/>
          </a:fillRef>
          <a:effectRef idx="0">
            <a:srgbClr val="FFFFFF"/>
          </a:effectRef>
          <a:fontRef idx="minor">
            <a:schemeClr val="tx1"/>
          </a:fontRef>
        </p:style>
      </p:cxnSp>
      <p:pic>
        <p:nvPicPr>
          <p:cNvPr id="13" name="图片 12"/>
          <p:cNvPicPr>
            <a:picLocks noChangeAspect="1"/>
          </p:cNvPicPr>
          <p:nvPr/>
        </p:nvPicPr>
        <p:blipFill>
          <a:blip r:embed="rId1"/>
          <a:srcRect l="2700" t="31715" r="4318" b="32378"/>
          <a:stretch>
            <a:fillRect/>
          </a:stretch>
        </p:blipFill>
        <p:spPr>
          <a:xfrm>
            <a:off x="199390" y="6202045"/>
            <a:ext cx="2032000" cy="565785"/>
          </a:xfrm>
          <a:prstGeom prst="rect">
            <a:avLst/>
          </a:prstGeom>
        </p:spPr>
      </p:pic>
      <p:sp>
        <p:nvSpPr>
          <p:cNvPr id="11" name="文本框 10"/>
          <p:cNvSpPr txBox="1"/>
          <p:nvPr/>
        </p:nvSpPr>
        <p:spPr>
          <a:xfrm>
            <a:off x="11512550" y="6346190"/>
            <a:ext cx="648970" cy="33718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600" b="1" dirty="0">
                <a:solidFill>
                  <a:prstClr val="black"/>
                </a:solidFill>
                <a:latin typeface="Times New Roman" panose="02020603050405020304" charset="0"/>
                <a:ea typeface="微软雅黑" panose="020B0503020204020204" charset="-122"/>
                <a:cs typeface="Times New Roman" panose="02020603050405020304" charset="0"/>
              </a:rPr>
              <a:t>6</a:t>
            </a:r>
            <a:r>
              <a:rPr kumimoji="0" lang="en-US" altLang="zh-CN" sz="1600" b="1" i="0" u="none" strike="noStrike" kern="1200" cap="none" spc="0" normalizeH="0" baseline="0" noProof="0" dirty="0">
                <a:ln>
                  <a:noFill/>
                </a:ln>
                <a:solidFill>
                  <a:prstClr val="black"/>
                </a:solidFill>
                <a:effectLst/>
                <a:uLnTx/>
                <a:uFillTx/>
                <a:latin typeface="Times New Roman" panose="02020603050405020304" charset="0"/>
                <a:ea typeface="微软雅黑" panose="020B0503020204020204" charset="-122"/>
                <a:cs typeface="Times New Roman" panose="02020603050405020304" charset="0"/>
              </a:rPr>
              <a:t>/19</a:t>
            </a:r>
            <a:endParaRPr kumimoji="0" lang="en-US" altLang="zh-CN" sz="1600" b="1" i="0" u="none" strike="noStrike" kern="1200" cap="none" spc="0" normalizeH="0" baseline="0" noProof="0" dirty="0">
              <a:ln>
                <a:noFill/>
              </a:ln>
              <a:solidFill>
                <a:prstClr val="black"/>
              </a:solidFill>
              <a:effectLst/>
              <a:uLnTx/>
              <a:uFillTx/>
              <a:latin typeface="Times New Roman" panose="02020603050405020304" charset="0"/>
              <a:ea typeface="微软雅黑" panose="020B0503020204020204" charset="-122"/>
              <a:cs typeface="Times New Roman" panose="02020603050405020304" charset="0"/>
            </a:endParaRPr>
          </a:p>
        </p:txBody>
      </p:sp>
      <p:sp>
        <p:nvSpPr>
          <p:cNvPr id="5" name="文本框 4"/>
          <p:cNvSpPr txBox="1"/>
          <p:nvPr/>
        </p:nvSpPr>
        <p:spPr>
          <a:xfrm>
            <a:off x="581025" y="1386062"/>
            <a:ext cx="5149215" cy="4531882"/>
          </a:xfrm>
          <a:prstGeom prst="rect">
            <a:avLst/>
          </a:prstGeom>
          <a:noFill/>
        </p:spPr>
        <p:txBody>
          <a:bodyPr wrap="square" rtlCol="0">
            <a:spAutoFit/>
          </a:bodyPr>
          <a:lstStyle/>
          <a:p>
            <a:pPr marL="285750" marR="0" lvl="0" indent="-285750" algn="just" defTabSz="914400" rtl="0" eaLnBrk="1" fontAlgn="auto" latinLnBrk="0" hangingPunct="1">
              <a:lnSpc>
                <a:spcPct val="130000"/>
              </a:lnSpc>
              <a:spcBef>
                <a:spcPts val="600"/>
              </a:spcBef>
              <a:spcAft>
                <a:spcPts val="600"/>
              </a:spcAft>
              <a:buClrTx/>
              <a:buSzTx/>
              <a:buFont typeface="Wingdings" panose="05000000000000000000" pitchFamily="2" charset="2"/>
              <a:buChar char="p"/>
              <a:defRPr/>
            </a:pP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研究以</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GOSAT</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甲烷浓度监测数据作为学习目标（输出变量），</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TROPOMI L1B Band7</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数据</a:t>
            </a:r>
            <a:r>
              <a:rPr lang="zh-CN" altLang="en-US" dirty="0">
                <a:solidFill>
                  <a:prstClr val="black"/>
                </a:solidFill>
                <a:latin typeface="Arial" panose="020B0604020202020204" pitchFamily="34" charset="0"/>
                <a:ea typeface="微软雅黑" panose="020B0503020204020204" charset="-122"/>
                <a:cs typeface="Times New Roman" panose="02020603050405020304" charset="0"/>
              </a:rPr>
              <a:t>集</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作为机器学习的输入变量。</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GOSAT</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和</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Sentinel5</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数据的分布范围、分辨率都不一样，且都以分布不均匀的点数据呈现，为了构建统一的输入输出数据集，需要数据采样。</a:t>
            </a:r>
            <a:endPar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endParaRPr>
          </a:p>
          <a:p>
            <a:pPr marL="285750" marR="0" lvl="0" indent="-285750" algn="just" defTabSz="914400" rtl="0" eaLnBrk="1" fontAlgn="auto" latinLnBrk="0" hangingPunct="1">
              <a:lnSpc>
                <a:spcPct val="130000"/>
              </a:lnSpc>
              <a:spcBef>
                <a:spcPts val="600"/>
              </a:spcBef>
              <a:spcAft>
                <a:spcPts val="600"/>
              </a:spcAft>
              <a:buClrTx/>
              <a:buSzTx/>
              <a:buFont typeface="Wingdings" panose="05000000000000000000" pitchFamily="2" charset="2"/>
              <a:buChar char="p"/>
              <a:defRPr/>
            </a:pP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采用最近邻法，提取</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GOSAT</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监测点最近且不超过</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10</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公里的</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Sentinel 5P</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点位数据，构建训练数据集。数据集包括</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XCH</a:t>
            </a:r>
            <a:r>
              <a:rPr kumimoji="0" lang="en-US" altLang="zh-CN" b="0" i="0" u="none" strike="noStrike" kern="1200" cap="none" spc="0" normalizeH="0" baseline="-2500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4</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(ppm)</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SWIR</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波段范围反射率（</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2300.4468nm-2342.5632nm</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，共</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480</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个波段）、太阳天顶角、太阳方位角、视角天顶角、视角方位角和高程总共</a:t>
            </a:r>
            <a:r>
              <a:rPr kumimoji="0" lang="en-US" altLang="zh-CN"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488</a:t>
            </a:r>
            <a:r>
              <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列数据。</a:t>
            </a:r>
            <a:endParaRPr kumimoji="0" lang="zh-CN" altLang="en-US" b="0" i="0" u="none" strike="noStrike" kern="1200" cap="none" spc="0" normalizeH="0" baseline="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endParaRPr>
          </a:p>
        </p:txBody>
      </p:sp>
      <p:pic>
        <p:nvPicPr>
          <p:cNvPr id="6" name="图片 4"/>
          <p:cNvPicPr/>
          <p:nvPr/>
        </p:nvPicPr>
        <p:blipFill>
          <a:blip r:embed="rId2">
            <a:clrChange>
              <a:clrFrom>
                <a:srgbClr val="FFFFFF"/>
              </a:clrFrom>
              <a:clrTo>
                <a:srgbClr val="FFFFFF">
                  <a:alpha val="0"/>
                </a:srgbClr>
              </a:clrTo>
            </a:clrChange>
          </a:blip>
          <a:srcRect/>
          <a:stretch>
            <a:fillRect/>
          </a:stretch>
        </p:blipFill>
        <p:spPr>
          <a:xfrm>
            <a:off x="5726747" y="1233805"/>
            <a:ext cx="6169025" cy="4921885"/>
          </a:xfrm>
          <a:prstGeom prst="rect">
            <a:avLst/>
          </a:prstGeom>
        </p:spPr>
      </p:pic>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21"/>
          <p:cNvSpPr/>
          <p:nvPr/>
        </p:nvSpPr>
        <p:spPr>
          <a:xfrm>
            <a:off x="581025" y="1361440"/>
            <a:ext cx="5289423" cy="4556759"/>
          </a:xfrm>
          <a:prstGeom prst="rect">
            <a:avLst/>
          </a:prstGeom>
          <a:solidFill>
            <a:schemeClr val="accent2">
              <a:lumMod val="40000"/>
              <a:lumOff val="60000"/>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dirty="0"/>
          </a:p>
        </p:txBody>
      </p:sp>
      <p:cxnSp>
        <p:nvCxnSpPr>
          <p:cNvPr id="20" name="直接连接符 19"/>
          <p:cNvCxnSpPr/>
          <p:nvPr/>
        </p:nvCxnSpPr>
        <p:spPr>
          <a:xfrm flipV="1">
            <a:off x="2291080" y="6525260"/>
            <a:ext cx="9161780" cy="1016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sp>
        <p:nvSpPr>
          <p:cNvPr id="28" name="文本框 27"/>
          <p:cNvSpPr txBox="1"/>
          <p:nvPr/>
        </p:nvSpPr>
        <p:spPr>
          <a:xfrm>
            <a:off x="347345" y="330835"/>
            <a:ext cx="4436110"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rPr>
              <a:t>2.2 </a:t>
            </a:r>
            <a:r>
              <a:rPr kumimoji="0" lang="zh-CN" altLang="en-US"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sym typeface="+mn-ea"/>
              </a:rPr>
              <a:t>特征波段选择</a:t>
            </a:r>
            <a:r>
              <a:rPr kumimoji="0" lang="zh-CN" altLang="en-US"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rPr>
              <a:t> </a:t>
            </a:r>
            <a:endParaRPr kumimoji="0" lang="zh-CN" altLang="en-US"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endParaRPr>
          </a:p>
        </p:txBody>
      </p:sp>
      <p:cxnSp>
        <p:nvCxnSpPr>
          <p:cNvPr id="29" name="直接连接符 28"/>
          <p:cNvCxnSpPr/>
          <p:nvPr/>
        </p:nvCxnSpPr>
        <p:spPr>
          <a:xfrm flipV="1">
            <a:off x="2418080" y="946785"/>
            <a:ext cx="9161780" cy="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cxnSp>
        <p:nvCxnSpPr>
          <p:cNvPr id="30" name="直接连接符 29"/>
          <p:cNvCxnSpPr/>
          <p:nvPr/>
        </p:nvCxnSpPr>
        <p:spPr>
          <a:xfrm flipH="1" flipV="1">
            <a:off x="466725" y="939800"/>
            <a:ext cx="3672000" cy="0"/>
          </a:xfrm>
          <a:prstGeom prst="line">
            <a:avLst/>
          </a:prstGeom>
          <a:ln w="38100">
            <a:solidFill>
              <a:srgbClr val="972235"/>
            </a:solidFill>
          </a:ln>
        </p:spPr>
        <p:style>
          <a:lnRef idx="2">
            <a:schemeClr val="accent1"/>
          </a:lnRef>
          <a:fillRef idx="0">
            <a:srgbClr val="FFFFFF"/>
          </a:fillRef>
          <a:effectRef idx="0">
            <a:srgbClr val="FFFFFF"/>
          </a:effectRef>
          <a:fontRef idx="minor">
            <a:schemeClr val="tx1"/>
          </a:fontRef>
        </p:style>
      </p:cxnSp>
      <p:pic>
        <p:nvPicPr>
          <p:cNvPr id="13" name="图片 12"/>
          <p:cNvPicPr>
            <a:picLocks noChangeAspect="1"/>
          </p:cNvPicPr>
          <p:nvPr/>
        </p:nvPicPr>
        <p:blipFill>
          <a:blip r:embed="rId1"/>
          <a:srcRect l="2700" t="31715" r="4318" b="32378"/>
          <a:stretch>
            <a:fillRect/>
          </a:stretch>
        </p:blipFill>
        <p:spPr>
          <a:xfrm>
            <a:off x="199390" y="6202045"/>
            <a:ext cx="2032000" cy="565785"/>
          </a:xfrm>
          <a:prstGeom prst="rect">
            <a:avLst/>
          </a:prstGeom>
        </p:spPr>
      </p:pic>
      <p:sp>
        <p:nvSpPr>
          <p:cNvPr id="11" name="文本框 10"/>
          <p:cNvSpPr txBox="1"/>
          <p:nvPr/>
        </p:nvSpPr>
        <p:spPr>
          <a:xfrm>
            <a:off x="11512550" y="6346190"/>
            <a:ext cx="648970" cy="33718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600" b="1" dirty="0">
                <a:solidFill>
                  <a:prstClr val="black"/>
                </a:solidFill>
                <a:latin typeface="Times New Roman" panose="02020603050405020304" charset="0"/>
                <a:ea typeface="微软雅黑" panose="020B0503020204020204" charset="-122"/>
                <a:cs typeface="Times New Roman" panose="02020603050405020304" charset="0"/>
              </a:rPr>
              <a:t>7</a:t>
            </a:r>
            <a:r>
              <a:rPr kumimoji="0" lang="en-US" altLang="zh-CN" sz="1600" b="1" i="0" u="none" strike="noStrike" kern="1200" cap="none" spc="0" normalizeH="0" baseline="0" noProof="0" dirty="0">
                <a:ln>
                  <a:noFill/>
                </a:ln>
                <a:solidFill>
                  <a:prstClr val="black"/>
                </a:solidFill>
                <a:effectLst/>
                <a:uLnTx/>
                <a:uFillTx/>
                <a:latin typeface="Times New Roman" panose="02020603050405020304" charset="0"/>
                <a:ea typeface="微软雅黑" panose="020B0503020204020204" charset="-122"/>
                <a:cs typeface="Times New Roman" panose="02020603050405020304" charset="0"/>
              </a:rPr>
              <a:t>/19</a:t>
            </a:r>
            <a:endParaRPr kumimoji="0" lang="en-US" altLang="zh-CN" sz="1600" b="1" i="0" u="none" strike="noStrike" kern="1200" cap="none" spc="0" normalizeH="0" baseline="0" noProof="0" dirty="0">
              <a:ln>
                <a:noFill/>
              </a:ln>
              <a:solidFill>
                <a:prstClr val="black"/>
              </a:solidFill>
              <a:effectLst/>
              <a:uLnTx/>
              <a:uFillTx/>
              <a:latin typeface="Times New Roman" panose="02020603050405020304" charset="0"/>
              <a:ea typeface="微软雅黑" panose="020B0503020204020204" charset="-122"/>
              <a:cs typeface="Times New Roman" panose="02020603050405020304" charset="0"/>
            </a:endParaRPr>
          </a:p>
        </p:txBody>
      </p:sp>
      <p:pic>
        <p:nvPicPr>
          <p:cNvPr id="7" name="图片 1" descr="相关系数"/>
          <p:cNvPicPr>
            <a:picLocks noChangeAspect="1"/>
          </p:cNvPicPr>
          <p:nvPr/>
        </p:nvPicPr>
        <p:blipFill>
          <a:blip r:embed="rId2"/>
          <a:stretch>
            <a:fillRect/>
          </a:stretch>
        </p:blipFill>
        <p:spPr>
          <a:xfrm>
            <a:off x="6419065" y="3609975"/>
            <a:ext cx="4630420" cy="2778760"/>
          </a:xfrm>
          <a:prstGeom prst="rect">
            <a:avLst/>
          </a:prstGeom>
        </p:spPr>
      </p:pic>
      <p:pic>
        <p:nvPicPr>
          <p:cNvPr id="8" name="图片 7"/>
          <p:cNvPicPr>
            <a:picLocks noChangeAspect="1"/>
          </p:cNvPicPr>
          <p:nvPr/>
        </p:nvPicPr>
        <p:blipFill>
          <a:blip r:embed="rId3"/>
          <a:stretch>
            <a:fillRect/>
          </a:stretch>
        </p:blipFill>
        <p:spPr>
          <a:xfrm>
            <a:off x="6566385" y="1351280"/>
            <a:ext cx="4469765" cy="2202180"/>
          </a:xfrm>
          <a:prstGeom prst="rect">
            <a:avLst/>
          </a:prstGeom>
        </p:spPr>
      </p:pic>
      <p:sp>
        <p:nvSpPr>
          <p:cNvPr id="3" name="文本框 2"/>
          <p:cNvSpPr txBox="1"/>
          <p:nvPr/>
        </p:nvSpPr>
        <p:spPr>
          <a:xfrm>
            <a:off x="7174425" y="1043503"/>
            <a:ext cx="3450585" cy="307777"/>
          </a:xfrm>
          <a:prstGeom prst="rect">
            <a:avLst/>
          </a:prstGeom>
          <a:noFill/>
        </p:spPr>
        <p:txBody>
          <a:bodyPr wrap="square">
            <a:spAutoFit/>
          </a:bodyPr>
          <a:lstStyle/>
          <a:p>
            <a:r>
              <a:rPr lang="zh-CN" altLang="en-US" sz="1400" dirty="0"/>
              <a:t>https://doi.org/10.1016/j.rse.2024.114039</a:t>
            </a:r>
            <a:endParaRPr lang="zh-CN" altLang="en-US" sz="1400" dirty="0"/>
          </a:p>
        </p:txBody>
      </p:sp>
      <p:sp>
        <p:nvSpPr>
          <p:cNvPr id="21" name="文本框 20"/>
          <p:cNvSpPr txBox="1"/>
          <p:nvPr/>
        </p:nvSpPr>
        <p:spPr>
          <a:xfrm>
            <a:off x="581025" y="1386062"/>
            <a:ext cx="5149215" cy="4469813"/>
          </a:xfrm>
          <a:prstGeom prst="rect">
            <a:avLst/>
          </a:prstGeom>
          <a:noFill/>
        </p:spPr>
        <p:txBody>
          <a:bodyPr wrap="square" rtlCol="0">
            <a:spAutoFit/>
          </a:bodyPr>
          <a:lstStyle/>
          <a:p>
            <a:pPr marL="285750" marR="0" lvl="0" indent="-285750" algn="just" defTabSz="914400" rtl="0" eaLnBrk="1" fontAlgn="auto" latinLnBrk="0" hangingPunct="1">
              <a:lnSpc>
                <a:spcPct val="140000"/>
              </a:lnSpc>
              <a:spcBef>
                <a:spcPts val="600"/>
              </a:spcBef>
              <a:spcAft>
                <a:spcPts val="600"/>
              </a:spcAft>
              <a:buClrTx/>
              <a:buSzTx/>
              <a:buFont typeface="Wingdings" panose="05000000000000000000" pitchFamily="2" charset="2"/>
              <a:buChar char="p"/>
              <a:defRPr/>
            </a:pP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原始数据集的波段数据数量过多，需要筛选出与甲烷浓度相关性较高的波段数据作为输入数据。研究结合了关于甲烷数据反演的研究中提出的敏感波段和皮尔逊相关性分析的结果提取出来的敏感波段，作为模型的输入数据。</a:t>
            </a:r>
            <a:endPar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endParaRPr>
          </a:p>
          <a:p>
            <a:pPr marL="285750" marR="0" lvl="0" indent="-285750" algn="just" defTabSz="914400" rtl="0" eaLnBrk="1" fontAlgn="auto" latinLnBrk="0" hangingPunct="1">
              <a:lnSpc>
                <a:spcPct val="140000"/>
              </a:lnSpc>
              <a:spcBef>
                <a:spcPts val="600"/>
              </a:spcBef>
              <a:spcAft>
                <a:spcPts val="600"/>
              </a:spcAft>
              <a:buClrTx/>
              <a:buSzTx/>
              <a:buFont typeface="Wingdings" panose="05000000000000000000" pitchFamily="2" charset="2"/>
              <a:buChar char="p"/>
              <a:defRPr/>
            </a:pP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相关性检验表面各波段与甲烷浓度呈现出负相关关系。选择相关系数绝对值大于</a:t>
            </a:r>
            <a:r>
              <a:rPr kumimoji="0" lang="en-US" altLang="zh-CN"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0.3255</a:t>
            </a: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且显著性检验值</a:t>
            </a:r>
            <a:r>
              <a:rPr kumimoji="0" lang="en-US" altLang="zh-CN"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p</a:t>
            </a: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小于</a:t>
            </a:r>
            <a:r>
              <a:rPr kumimoji="0" lang="en-US" altLang="zh-CN"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0.05</a:t>
            </a: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水平的波段共计</a:t>
            </a:r>
            <a:r>
              <a:rPr kumimoji="0" lang="en-US" altLang="zh-CN"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69</a:t>
            </a: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个，和先前研究的中选择的</a:t>
            </a:r>
            <a:r>
              <a:rPr kumimoji="0" lang="en-US" altLang="zh-CN"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30</a:t>
            </a: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个波段做并集，通过递归特征消除方法，最终选择了</a:t>
            </a:r>
            <a:r>
              <a:rPr kumimoji="0" lang="en-US" altLang="zh-CN"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30</a:t>
            </a: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个波段作为输入特征。</a:t>
            </a:r>
            <a:endPar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endParaRPr>
          </a:p>
        </p:txBody>
      </p:sp>
    </p:spTree>
    <p:custDataLst>
      <p:tags r:id="rId4"/>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769619" y="4789701"/>
            <a:ext cx="10473135" cy="1291694"/>
          </a:xfrm>
          <a:prstGeom prst="rect">
            <a:avLst/>
          </a:prstGeom>
          <a:solidFill>
            <a:schemeClr val="accent2">
              <a:lumMod val="40000"/>
              <a:lumOff val="60000"/>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dirty="0"/>
          </a:p>
        </p:txBody>
      </p:sp>
      <p:cxnSp>
        <p:nvCxnSpPr>
          <p:cNvPr id="20" name="直接连接符 19"/>
          <p:cNvCxnSpPr/>
          <p:nvPr/>
        </p:nvCxnSpPr>
        <p:spPr>
          <a:xfrm flipV="1">
            <a:off x="2291080" y="6525260"/>
            <a:ext cx="9161780" cy="1016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sp>
        <p:nvSpPr>
          <p:cNvPr id="28" name="文本框 27"/>
          <p:cNvSpPr txBox="1"/>
          <p:nvPr/>
        </p:nvSpPr>
        <p:spPr>
          <a:xfrm>
            <a:off x="347345" y="330835"/>
            <a:ext cx="4436110"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rPr>
              <a:t>2.3 </a:t>
            </a:r>
            <a:r>
              <a:rPr kumimoji="0" lang="en-US" altLang="zh-CN" sz="2400" b="1" i="0" u="none" strike="noStrike" kern="1200" cap="none" spc="0" normalizeH="0" baseline="0" noProof="0" dirty="0" err="1">
                <a:ln>
                  <a:noFill/>
                </a:ln>
                <a:solidFill>
                  <a:prstClr val="black"/>
                </a:solidFill>
                <a:effectLst/>
                <a:uLnTx/>
                <a:uFillTx/>
                <a:latin typeface="微软雅黑" panose="020B0503020204020204" charset="-122"/>
                <a:ea typeface="微软雅黑" panose="020B0503020204020204" charset="-122"/>
                <a:cs typeface="+mn-ea"/>
                <a:sym typeface="+mn-ea"/>
              </a:rPr>
              <a:t>机器学习反演</a:t>
            </a:r>
            <a:endParaRPr kumimoji="0" lang="en-US" altLang="zh-CN"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endParaRPr>
          </a:p>
        </p:txBody>
      </p:sp>
      <p:cxnSp>
        <p:nvCxnSpPr>
          <p:cNvPr id="29" name="直接连接符 28"/>
          <p:cNvCxnSpPr/>
          <p:nvPr/>
        </p:nvCxnSpPr>
        <p:spPr>
          <a:xfrm flipV="1">
            <a:off x="2418080" y="946785"/>
            <a:ext cx="9161780" cy="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cxnSp>
        <p:nvCxnSpPr>
          <p:cNvPr id="30" name="直接连接符 29"/>
          <p:cNvCxnSpPr/>
          <p:nvPr/>
        </p:nvCxnSpPr>
        <p:spPr>
          <a:xfrm flipH="1" flipV="1">
            <a:off x="466725" y="939800"/>
            <a:ext cx="3672000" cy="0"/>
          </a:xfrm>
          <a:prstGeom prst="line">
            <a:avLst/>
          </a:prstGeom>
          <a:ln w="38100">
            <a:solidFill>
              <a:srgbClr val="972235"/>
            </a:solidFill>
          </a:ln>
        </p:spPr>
        <p:style>
          <a:lnRef idx="2">
            <a:schemeClr val="accent1"/>
          </a:lnRef>
          <a:fillRef idx="0">
            <a:srgbClr val="FFFFFF"/>
          </a:fillRef>
          <a:effectRef idx="0">
            <a:srgbClr val="FFFFFF"/>
          </a:effectRef>
          <a:fontRef idx="minor">
            <a:schemeClr val="tx1"/>
          </a:fontRef>
        </p:style>
      </p:cxnSp>
      <p:pic>
        <p:nvPicPr>
          <p:cNvPr id="13" name="图片 12"/>
          <p:cNvPicPr>
            <a:picLocks noChangeAspect="1"/>
          </p:cNvPicPr>
          <p:nvPr/>
        </p:nvPicPr>
        <p:blipFill>
          <a:blip r:embed="rId1"/>
          <a:srcRect l="2700" t="31715" r="4318" b="32378"/>
          <a:stretch>
            <a:fillRect/>
          </a:stretch>
        </p:blipFill>
        <p:spPr>
          <a:xfrm>
            <a:off x="199390" y="6202045"/>
            <a:ext cx="2032000" cy="565785"/>
          </a:xfrm>
          <a:prstGeom prst="rect">
            <a:avLst/>
          </a:prstGeom>
        </p:spPr>
      </p:pic>
      <p:sp>
        <p:nvSpPr>
          <p:cNvPr id="11" name="文本框 10"/>
          <p:cNvSpPr txBox="1"/>
          <p:nvPr/>
        </p:nvSpPr>
        <p:spPr>
          <a:xfrm>
            <a:off x="11512550" y="6346190"/>
            <a:ext cx="648970" cy="33718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600" b="1" dirty="0">
                <a:solidFill>
                  <a:prstClr val="black"/>
                </a:solidFill>
                <a:latin typeface="Times New Roman" panose="02020603050405020304" charset="0"/>
                <a:ea typeface="微软雅黑" panose="020B0503020204020204" charset="-122"/>
                <a:cs typeface="Times New Roman" panose="02020603050405020304" charset="0"/>
              </a:rPr>
              <a:t>8</a:t>
            </a:r>
            <a:r>
              <a:rPr kumimoji="0" lang="en-US" altLang="zh-CN" sz="1600" b="1" i="0" u="none" strike="noStrike" kern="1200" cap="none" spc="0" normalizeH="0" baseline="0" noProof="0" dirty="0">
                <a:ln>
                  <a:noFill/>
                </a:ln>
                <a:solidFill>
                  <a:prstClr val="black"/>
                </a:solidFill>
                <a:effectLst/>
                <a:uLnTx/>
                <a:uFillTx/>
                <a:latin typeface="Times New Roman" panose="02020603050405020304" charset="0"/>
                <a:ea typeface="微软雅黑" panose="020B0503020204020204" charset="-122"/>
                <a:cs typeface="Times New Roman" panose="02020603050405020304" charset="0"/>
              </a:rPr>
              <a:t>/19</a:t>
            </a:r>
            <a:endParaRPr kumimoji="0" lang="en-US" altLang="zh-CN" sz="1600" b="1" i="0" u="none" strike="noStrike" kern="1200" cap="none" spc="0" normalizeH="0" baseline="0" noProof="0" dirty="0">
              <a:ln>
                <a:noFill/>
              </a:ln>
              <a:solidFill>
                <a:prstClr val="black"/>
              </a:solidFill>
              <a:effectLst/>
              <a:uLnTx/>
              <a:uFillTx/>
              <a:latin typeface="Times New Roman" panose="02020603050405020304" charset="0"/>
              <a:ea typeface="微软雅黑" panose="020B0503020204020204" charset="-122"/>
              <a:cs typeface="Times New Roman" panose="02020603050405020304" charset="0"/>
            </a:endParaRPr>
          </a:p>
        </p:txBody>
      </p:sp>
      <p:sp>
        <p:nvSpPr>
          <p:cNvPr id="5" name="文本框 4"/>
          <p:cNvSpPr txBox="1"/>
          <p:nvPr/>
        </p:nvSpPr>
        <p:spPr>
          <a:xfrm>
            <a:off x="769619" y="4769380"/>
            <a:ext cx="10401301" cy="1235920"/>
          </a:xfrm>
          <a:prstGeom prst="rect">
            <a:avLst/>
          </a:prstGeom>
          <a:noFill/>
        </p:spPr>
        <p:txBody>
          <a:bodyPr wrap="square" rtlCol="0">
            <a:noAutofit/>
          </a:bodyPr>
          <a:lstStyle/>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p"/>
              <a:defRPr/>
            </a:pP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利用构建的数据集，进行模型训练和测试。数据集总共</a:t>
            </a:r>
            <a:r>
              <a:rPr kumimoji="0" lang="en-US" altLang="zh-CN"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1209</a:t>
            </a: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条样本，按照</a:t>
            </a:r>
            <a:r>
              <a:rPr kumimoji="0" lang="en-US" altLang="zh-CN"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7:3</a:t>
            </a: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进行数据划分，最后按照测试集评价指标作为精度评定。研究采用了</a:t>
            </a:r>
            <a:r>
              <a:rPr kumimoji="0" lang="en-US" altLang="zh-CN"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Random Forest</a:t>
            </a: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a:t>
            </a:r>
            <a:r>
              <a:rPr kumimoji="0" lang="en-US" altLang="zh-CN" b="0" i="0" u="none" strike="noStrike" kern="1200" cap="none" spc="0" normalizeH="0" noProof="0" dirty="0" err="1">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XGBoost</a:t>
            </a: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a:t>
            </a:r>
            <a:r>
              <a:rPr kumimoji="0" lang="en-US" altLang="zh-CN" b="0" i="0" u="none" strike="noStrike" kern="1200" cap="none" spc="0" normalizeH="0" noProof="0" dirty="0" err="1">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LightGBM</a:t>
            </a:r>
            <a:r>
              <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rPr>
              <a:t>三种回归模型进行数据拟合训练，选取精度最高的随机森林模型用于后续反演。</a:t>
            </a:r>
            <a:endParaRPr kumimoji="0" lang="zh-CN" altLang="en-US" b="0" i="0" u="none" strike="noStrike" kern="1200" cap="none" spc="0" normalizeH="0" noProof="0" dirty="0">
              <a:ln>
                <a:noFill/>
              </a:ln>
              <a:solidFill>
                <a:prstClr val="black"/>
              </a:solidFill>
              <a:effectLst/>
              <a:uLnTx/>
              <a:uFillTx/>
              <a:latin typeface="Arial" panose="020B0604020202020204" pitchFamily="34" charset="0"/>
              <a:ea typeface="微软雅黑" panose="020B0503020204020204" charset="-122"/>
              <a:cs typeface="Times New Roman" panose="02020603050405020304" charset="0"/>
            </a:endParaRPr>
          </a:p>
        </p:txBody>
      </p:sp>
      <p:pic>
        <p:nvPicPr>
          <p:cNvPr id="2" name="图片 3"/>
          <p:cNvPicPr/>
          <p:nvPr/>
        </p:nvPicPr>
        <p:blipFill>
          <a:blip r:embed="rId2"/>
          <a:srcRect/>
          <a:stretch>
            <a:fillRect/>
          </a:stretch>
        </p:blipFill>
        <p:spPr>
          <a:xfrm>
            <a:off x="702863" y="1143531"/>
            <a:ext cx="10539891" cy="3580155"/>
          </a:xfrm>
          <a:prstGeom prst="rect">
            <a:avLst/>
          </a:prstGeom>
        </p:spPr>
      </p:pic>
    </p:spTree>
    <p:custDataLst>
      <p:tags r:id="rId3"/>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579120" y="4495577"/>
            <a:ext cx="10933430" cy="1623283"/>
          </a:xfrm>
          <a:prstGeom prst="rect">
            <a:avLst/>
          </a:prstGeom>
          <a:solidFill>
            <a:schemeClr val="accent2">
              <a:lumMod val="40000"/>
              <a:lumOff val="60000"/>
              <a:alpha val="1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zh-CN" altLang="en-US" dirty="0"/>
          </a:p>
        </p:txBody>
      </p:sp>
      <p:sp>
        <p:nvSpPr>
          <p:cNvPr id="28" name="文本框 27"/>
          <p:cNvSpPr txBox="1"/>
          <p:nvPr/>
        </p:nvSpPr>
        <p:spPr>
          <a:xfrm>
            <a:off x="347344" y="330835"/>
            <a:ext cx="4574851" cy="4603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rPr>
              <a:t>2.4 XCH</a:t>
            </a:r>
            <a:r>
              <a:rPr kumimoji="0" lang="en-US" altLang="zh-CN" sz="2400" b="1" i="0" u="none" strike="noStrike" kern="1200" cap="none" spc="0" normalizeH="0" baseline="-25000" noProof="0" dirty="0">
                <a:ln>
                  <a:noFill/>
                </a:ln>
                <a:solidFill>
                  <a:prstClr val="black"/>
                </a:solidFill>
                <a:effectLst/>
                <a:uLnTx/>
                <a:uFillTx/>
                <a:latin typeface="微软雅黑" panose="020B0503020204020204" charset="-122"/>
                <a:ea typeface="微软雅黑" panose="020B0503020204020204" charset="-122"/>
                <a:cs typeface="+mn-ea"/>
              </a:rPr>
              <a:t>4</a:t>
            </a:r>
            <a:r>
              <a:rPr kumimoji="0" lang="zh-CN" altLang="en-US"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rPr>
              <a:t>遥感反演结果</a:t>
            </a:r>
            <a:endParaRPr kumimoji="0" lang="zh-CN" altLang="en-US" sz="2400" b="1" i="0" u="none" strike="noStrike" kern="1200" cap="none" spc="0" normalizeH="0" baseline="0" noProof="0" dirty="0">
              <a:ln>
                <a:noFill/>
              </a:ln>
              <a:solidFill>
                <a:prstClr val="black"/>
              </a:solidFill>
              <a:effectLst/>
              <a:uLnTx/>
              <a:uFillTx/>
              <a:latin typeface="微软雅黑" panose="020B0503020204020204" charset="-122"/>
              <a:ea typeface="微软雅黑" panose="020B0503020204020204" charset="-122"/>
              <a:cs typeface="+mn-ea"/>
            </a:endParaRPr>
          </a:p>
        </p:txBody>
      </p:sp>
      <p:cxnSp>
        <p:nvCxnSpPr>
          <p:cNvPr id="29" name="直接连接符 28"/>
          <p:cNvCxnSpPr/>
          <p:nvPr/>
        </p:nvCxnSpPr>
        <p:spPr>
          <a:xfrm flipV="1">
            <a:off x="2418080" y="946785"/>
            <a:ext cx="9161780" cy="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cxnSp>
        <p:nvCxnSpPr>
          <p:cNvPr id="30" name="直接连接符 29"/>
          <p:cNvCxnSpPr/>
          <p:nvPr/>
        </p:nvCxnSpPr>
        <p:spPr>
          <a:xfrm flipH="1" flipV="1">
            <a:off x="466725" y="939800"/>
            <a:ext cx="4032000" cy="0"/>
          </a:xfrm>
          <a:prstGeom prst="line">
            <a:avLst/>
          </a:prstGeom>
          <a:ln w="38100">
            <a:solidFill>
              <a:srgbClr val="972235"/>
            </a:solidFill>
          </a:ln>
        </p:spPr>
        <p:style>
          <a:lnRef idx="2">
            <a:schemeClr val="accent1"/>
          </a:lnRef>
          <a:fillRef idx="0">
            <a:srgbClr val="FFFFFF"/>
          </a:fillRef>
          <a:effectRef idx="0">
            <a:srgbClr val="FFFFFF"/>
          </a:effectRef>
          <a:fontRef idx="minor">
            <a:schemeClr val="tx1"/>
          </a:fontRef>
        </p:style>
      </p:cxnSp>
      <p:sp>
        <p:nvSpPr>
          <p:cNvPr id="11" name="文本框 10"/>
          <p:cNvSpPr txBox="1"/>
          <p:nvPr/>
        </p:nvSpPr>
        <p:spPr>
          <a:xfrm>
            <a:off x="11512550" y="6346190"/>
            <a:ext cx="648970" cy="33718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en-US" altLang="zh-CN" sz="1600" b="1" dirty="0">
                <a:solidFill>
                  <a:prstClr val="black"/>
                </a:solidFill>
                <a:latin typeface="Times New Roman" panose="02020603050405020304" charset="0"/>
                <a:ea typeface="微软雅黑" panose="020B0503020204020204" charset="-122"/>
                <a:cs typeface="Times New Roman" panose="02020603050405020304" charset="0"/>
              </a:rPr>
              <a:t>9</a:t>
            </a:r>
            <a:r>
              <a:rPr kumimoji="0" lang="en-US" altLang="zh-CN" sz="1600" b="1" i="0" u="none" strike="noStrike" kern="1200" cap="none" spc="0" normalizeH="0" baseline="0" noProof="0" dirty="0">
                <a:ln>
                  <a:noFill/>
                </a:ln>
                <a:solidFill>
                  <a:prstClr val="black"/>
                </a:solidFill>
                <a:effectLst/>
                <a:uLnTx/>
                <a:uFillTx/>
                <a:latin typeface="Times New Roman" panose="02020603050405020304" charset="0"/>
                <a:ea typeface="微软雅黑" panose="020B0503020204020204" charset="-122"/>
                <a:cs typeface="Times New Roman" panose="02020603050405020304" charset="0"/>
              </a:rPr>
              <a:t>/19</a:t>
            </a:r>
            <a:endParaRPr kumimoji="0" lang="en-US" altLang="zh-CN" sz="1600" b="1" i="0" u="none" strike="noStrike" kern="1200" cap="none" spc="0" normalizeH="0" baseline="0" noProof="0" dirty="0">
              <a:ln>
                <a:noFill/>
              </a:ln>
              <a:solidFill>
                <a:prstClr val="black"/>
              </a:solidFill>
              <a:effectLst/>
              <a:uLnTx/>
              <a:uFillTx/>
              <a:latin typeface="Times New Roman" panose="02020603050405020304" charset="0"/>
              <a:ea typeface="微软雅黑" panose="020B0503020204020204" charset="-122"/>
              <a:cs typeface="Times New Roman" panose="02020603050405020304" charset="0"/>
            </a:endParaRPr>
          </a:p>
        </p:txBody>
      </p:sp>
      <p:cxnSp>
        <p:nvCxnSpPr>
          <p:cNvPr id="17" name="直接连接符 16"/>
          <p:cNvCxnSpPr/>
          <p:nvPr/>
        </p:nvCxnSpPr>
        <p:spPr>
          <a:xfrm flipV="1">
            <a:off x="2291080" y="6525260"/>
            <a:ext cx="9161780" cy="10160"/>
          </a:xfrm>
          <a:prstGeom prst="line">
            <a:avLst/>
          </a:prstGeom>
          <a:ln>
            <a:solidFill>
              <a:srgbClr val="972235"/>
            </a:solidFill>
          </a:ln>
        </p:spPr>
        <p:style>
          <a:lnRef idx="2">
            <a:schemeClr val="accent1"/>
          </a:lnRef>
          <a:fillRef idx="0">
            <a:srgbClr val="FFFFFF"/>
          </a:fillRef>
          <a:effectRef idx="0">
            <a:srgbClr val="FFFFFF"/>
          </a:effectRef>
          <a:fontRef idx="minor">
            <a:schemeClr val="tx1"/>
          </a:fontRef>
        </p:style>
      </p:cxnSp>
      <p:pic>
        <p:nvPicPr>
          <p:cNvPr id="18" name="图片 17"/>
          <p:cNvPicPr>
            <a:picLocks noChangeAspect="1"/>
          </p:cNvPicPr>
          <p:nvPr/>
        </p:nvPicPr>
        <p:blipFill>
          <a:blip r:embed="rId1"/>
          <a:srcRect l="2700" t="31715" r="4318" b="32378"/>
          <a:stretch>
            <a:fillRect/>
          </a:stretch>
        </p:blipFill>
        <p:spPr>
          <a:xfrm>
            <a:off x="199390" y="6202045"/>
            <a:ext cx="2032000" cy="565785"/>
          </a:xfrm>
          <a:prstGeom prst="rect">
            <a:avLst/>
          </a:prstGeom>
        </p:spPr>
      </p:pic>
      <p:sp>
        <p:nvSpPr>
          <p:cNvPr id="16" name="文本框 15"/>
          <p:cNvSpPr txBox="1"/>
          <p:nvPr/>
        </p:nvSpPr>
        <p:spPr>
          <a:xfrm>
            <a:off x="579120" y="4378718"/>
            <a:ext cx="10933430" cy="1812197"/>
          </a:xfrm>
          <a:prstGeom prst="rect">
            <a:avLst/>
          </a:prstGeom>
          <a:noFill/>
        </p:spPr>
        <p:txBody>
          <a:bodyPr wrap="square" rtlCol="0">
            <a:noAutofit/>
          </a:bodyPr>
          <a:lstStyle/>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p"/>
              <a:defRPr/>
            </a:pPr>
            <a:r>
              <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研究收集了</a:t>
            </a:r>
            <a:r>
              <a:rPr kumimoji="0" lang="en-US" altLang="zh-CN"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2024</a:t>
            </a:r>
            <a:r>
              <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年</a:t>
            </a:r>
            <a:r>
              <a:rPr kumimoji="0" lang="en-US" altLang="zh-CN"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12</a:t>
            </a:r>
            <a:r>
              <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个月份中</a:t>
            </a:r>
            <a:r>
              <a:rPr kumimoji="0" lang="en-US" altLang="zh-CN"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5</a:t>
            </a:r>
            <a:r>
              <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a:t>
            </a:r>
            <a:r>
              <a:rPr kumimoji="0" lang="en-US" altLang="zh-CN"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15</a:t>
            </a:r>
            <a:r>
              <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a:t>
            </a:r>
            <a:r>
              <a:rPr kumimoji="0" lang="en-US" altLang="zh-CN"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25</a:t>
            </a:r>
            <a:r>
              <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日的</a:t>
            </a:r>
            <a:r>
              <a:rPr kumimoji="0" lang="en-US" altLang="zh-CN"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Sentinel5P</a:t>
            </a:r>
            <a:r>
              <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的</a:t>
            </a:r>
            <a:r>
              <a:rPr kumimoji="0" lang="en-US" altLang="zh-CN"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L1B</a:t>
            </a:r>
            <a:r>
              <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级别共</a:t>
            </a:r>
            <a:r>
              <a:rPr kumimoji="0" lang="en-US" altLang="zh-CN"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36</a:t>
            </a:r>
            <a:r>
              <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景数据。通过上面构建的特征选择方法提取出特征数据，作为模型输入数据，反演得到甲烷浓度点数据。后续通过反距离权重插值到长三角地区。</a:t>
            </a:r>
            <a:endPar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a:p>
            <a:pPr marL="285750" marR="0" lvl="0" indent="-285750" algn="just" defTabSz="914400" rtl="0" eaLnBrk="1" fontAlgn="auto" latinLnBrk="0" hangingPunct="1">
              <a:lnSpc>
                <a:spcPct val="150000"/>
              </a:lnSpc>
              <a:spcBef>
                <a:spcPts val="0"/>
              </a:spcBef>
              <a:spcAft>
                <a:spcPts val="0"/>
              </a:spcAft>
              <a:buClrTx/>
              <a:buSzTx/>
              <a:buFont typeface="Wingdings" panose="05000000000000000000" pitchFamily="2" charset="2"/>
              <a:buChar char="p"/>
              <a:defRPr/>
            </a:pPr>
            <a:r>
              <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因为</a:t>
            </a:r>
            <a:r>
              <a:rPr kumimoji="0" lang="en-US" altLang="zh-CN"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Sentinel</a:t>
            </a:r>
            <a:r>
              <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sym typeface="+mn-ea"/>
              </a:rPr>
              <a:t>数据采集是不规则的条带状，每景长三角地区数据是不均匀分布的。</a:t>
            </a:r>
            <a:endParaRPr kumimoji="0" lang="zh-CN" altLang="en-US" b="0" i="0" u="none" strike="noStrike" kern="1200" cap="none" spc="0" normalizeH="0" baseline="0" noProof="0" dirty="0">
              <a:ln>
                <a:noFill/>
              </a:ln>
              <a:solidFill>
                <a:prstClr val="black"/>
              </a:solidFill>
              <a:effectLst/>
              <a:uLnTx/>
              <a:uFillTx/>
              <a:latin typeface="Arial" panose="020B0604020202020204"/>
              <a:ea typeface="微软雅黑" panose="020B0503020204020204" charset="-122"/>
              <a:cs typeface="+mn-cs"/>
            </a:endParaRPr>
          </a:p>
          <a:p>
            <a:pPr marL="0" marR="0" lvl="0" indent="0" algn="just" defTabSz="914400" rtl="0" eaLnBrk="1" fontAlgn="auto" latinLnBrk="0" hangingPunct="1">
              <a:lnSpc>
                <a:spcPct val="150000"/>
              </a:lnSpc>
              <a:spcBef>
                <a:spcPts val="0"/>
              </a:spcBef>
              <a:spcAft>
                <a:spcPts val="0"/>
              </a:spcAft>
              <a:buClrTx/>
              <a:buSzTx/>
              <a:buFontTx/>
              <a:buNone/>
              <a:defRPr/>
            </a:pPr>
            <a:endParaRPr kumimoji="0" lang="zh-CN" altLang="en-US" b="0" i="0" u="none" strike="noStrike" kern="1200" cap="none" spc="0" normalizeH="0" baseline="0" noProof="0" dirty="0">
              <a:ln>
                <a:noFill/>
              </a:ln>
              <a:solidFill>
                <a:prstClr val="black"/>
              </a:solidFill>
              <a:effectLst/>
              <a:uLnTx/>
              <a:uFillTx/>
              <a:latin typeface="Times New Roman" panose="02020603050405020304" charset="0"/>
              <a:ea typeface="微软雅黑" panose="020B0503020204020204" charset="-122"/>
              <a:cs typeface="Times New Roman" panose="02020603050405020304" charset="0"/>
            </a:endParaRPr>
          </a:p>
        </p:txBody>
      </p:sp>
      <p:pic>
        <p:nvPicPr>
          <p:cNvPr id="19" name="图片 6"/>
          <p:cNvPicPr/>
          <p:nvPr/>
        </p:nvPicPr>
        <p:blipFill>
          <a:blip r:embed="rId2">
            <a:extLst>
              <a:ext uri="{28A0092B-C50C-407E-A947-70E740481C1C}">
                <a14:useLocalDpi xmlns:a14="http://schemas.microsoft.com/office/drawing/2010/main" val="0"/>
              </a:ext>
            </a:extLst>
          </a:blip>
          <a:srcRect t="49360"/>
          <a:stretch>
            <a:fillRect/>
          </a:stretch>
        </p:blipFill>
        <p:spPr>
          <a:xfrm>
            <a:off x="5945945" y="1289007"/>
            <a:ext cx="5566605" cy="3089711"/>
          </a:xfrm>
          <a:prstGeom prst="rect">
            <a:avLst/>
          </a:prstGeom>
        </p:spPr>
      </p:pic>
      <p:pic>
        <p:nvPicPr>
          <p:cNvPr id="20" name="图片 6"/>
          <p:cNvPicPr/>
          <p:nvPr/>
        </p:nvPicPr>
        <p:blipFill>
          <a:blip r:embed="rId2">
            <a:extLst>
              <a:ext uri="{28A0092B-C50C-407E-A947-70E740481C1C}">
                <a14:useLocalDpi xmlns:a14="http://schemas.microsoft.com/office/drawing/2010/main" val="0"/>
              </a:ext>
            </a:extLst>
          </a:blip>
          <a:srcRect b="50085"/>
          <a:stretch>
            <a:fillRect/>
          </a:stretch>
        </p:blipFill>
        <p:spPr>
          <a:xfrm>
            <a:off x="459699" y="1328404"/>
            <a:ext cx="5572801" cy="3011899"/>
          </a:xfrm>
          <a:prstGeom prst="rect">
            <a:avLst/>
          </a:prstGeom>
        </p:spPr>
      </p:pic>
    </p:spTree>
    <p:custDataLst>
      <p:tags r:id="rId3"/>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BEAUTIFY_FLAG" val="#wm#"/>
  <p:tag name="KSO_WM_TEMPLATE_CATEGORY" val="custom"/>
  <p:tag name="KSO_WM_TEMPLATE_INDEX" val="20205081"/>
</p:tagLst>
</file>

<file path=ppt/tags/tag65.xml><?xml version="1.0" encoding="utf-8"?>
<p:tagLst xmlns:p="http://schemas.openxmlformats.org/presentationml/2006/main">
  <p:tag name="KSO_WM_DIAGRAM_VIRTUALLY_FRAME" val="{&quot;height&quot;:147.7,&quot;left&quot;:66.3,&quot;top&quot;:109.7,&quot;width&quot;:740.55}"/>
</p:tagLst>
</file>

<file path=ppt/tags/tag66.xml><?xml version="1.0" encoding="utf-8"?>
<p:tagLst xmlns:p="http://schemas.openxmlformats.org/presentationml/2006/main">
  <p:tag name="KSO_WM_DIAGRAM_VIRTUALLY_FRAME" val="{&quot;height&quot;:147.7,&quot;left&quot;:66.3,&quot;top&quot;:109.7,&quot;width&quot;:740.55}"/>
</p:tagLst>
</file>

<file path=ppt/tags/tag67.xml><?xml version="1.0" encoding="utf-8"?>
<p:tagLst xmlns:p="http://schemas.openxmlformats.org/presentationml/2006/main">
  <p:tag name="KSO_WM_DIAGRAM_VIRTUALLY_FRAME" val="{&quot;height&quot;:147.7,&quot;left&quot;:66.3,&quot;top&quot;:109.7,&quot;width&quot;:740.55}"/>
</p:tagLst>
</file>

<file path=ppt/tags/tag68.xml><?xml version="1.0" encoding="utf-8"?>
<p:tagLst xmlns:p="http://schemas.openxmlformats.org/presentationml/2006/main">
  <p:tag name="KSO_WM_DIAGRAM_VIRTUALLY_FRAME" val="{&quot;height&quot;:147.7,&quot;left&quot;:66.3,&quot;top&quot;:109.7,&quot;width&quot;:740.55}"/>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KSO_WM_BEAUTIFY_FLAG" val="#wm#"/>
  <p:tag name="KSO_WM_TEMPLATE_CATEGORY" val="custom"/>
  <p:tag name="KSO_WM_TEMPLATE_INDEX" val="20205081"/>
</p:tagLst>
</file>

<file path=ppt/tags/tag72.xml><?xml version="1.0" encoding="utf-8"?>
<p:tagLst xmlns:p="http://schemas.openxmlformats.org/presentationml/2006/main">
  <p:tag name="KSO_WM_BEAUTIFY_FLAG" val="#wm#"/>
  <p:tag name="KSO_WM_TEMPLATE_CATEGORY" val="custom"/>
  <p:tag name="KSO_WM_TEMPLATE_INDEX" val="20205081"/>
</p:tagLst>
</file>

<file path=ppt/tags/tag73.xml><?xml version="1.0" encoding="utf-8"?>
<p:tagLst xmlns:p="http://schemas.openxmlformats.org/presentationml/2006/main">
  <p:tag name="KSO_WM_BEAUTIFY_FLAG" val="#wm#"/>
  <p:tag name="KSO_WM_TEMPLATE_CATEGORY" val="custom"/>
  <p:tag name="KSO_WM_TEMPLATE_INDEX" val="20205081"/>
</p:tagLst>
</file>

<file path=ppt/tags/tag74.xml><?xml version="1.0" encoding="utf-8"?>
<p:tagLst xmlns:p="http://schemas.openxmlformats.org/presentationml/2006/main">
  <p:tag name="KSO_WM_BEAUTIFY_FLAG" val="#wm#"/>
  <p:tag name="KSO_WM_TEMPLATE_CATEGORY" val="custom"/>
  <p:tag name="KSO_WM_TEMPLATE_INDEX" val="20205081"/>
</p:tagLst>
</file>

<file path=ppt/tags/tag75.xml><?xml version="1.0" encoding="utf-8"?>
<p:tagLst xmlns:p="http://schemas.openxmlformats.org/presentationml/2006/main">
  <p:tag name="KSO_WM_BEAUTIFY_FLAG" val="#wm#"/>
  <p:tag name="KSO_WM_TEMPLATE_CATEGORY" val="custom"/>
  <p:tag name="KSO_WM_TEMPLATE_INDEX" val="20205081"/>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1424</Words>
  <Application>WPS 演示</Application>
  <PresentationFormat>宽屏</PresentationFormat>
  <Paragraphs>101</Paragraphs>
  <Slides>9</Slides>
  <Notes>4</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9</vt:i4>
      </vt:variant>
    </vt:vector>
  </HeadingPairs>
  <TitlesOfParts>
    <vt:vector size="21" baseType="lpstr">
      <vt:lpstr>Arial</vt:lpstr>
      <vt:lpstr>宋体</vt:lpstr>
      <vt:lpstr>Wingdings</vt:lpstr>
      <vt:lpstr>Wingdings</vt:lpstr>
      <vt:lpstr>微软雅黑</vt:lpstr>
      <vt:lpstr>Arial Unicode MS</vt:lpstr>
      <vt:lpstr>Calibri</vt:lpstr>
      <vt:lpstr>Times New Roman</vt:lpstr>
      <vt:lpstr>Arial</vt:lpstr>
      <vt:lpstr>黑体</vt:lpstr>
      <vt:lpstr>楷体</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Die Luft der Freiheit</cp:lastModifiedBy>
  <cp:revision>219</cp:revision>
  <dcterms:created xsi:type="dcterms:W3CDTF">2019-06-19T02:08:00Z</dcterms:created>
  <dcterms:modified xsi:type="dcterms:W3CDTF">2025-01-02T12:31:32Z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2052-12.1.0.19770</vt:lpwstr>
  </property>
  <property fmtid="{D5CDD505-2E9C-101B-9397-08002B2CF9AE}" pid="3" name="ICV">
    <vt:lpwstr>8ED6937ABB5B469E9627E424DB6DBA69_11</vt:lpwstr>
  </property>
</Properties>
</file>